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01" r:id="rId2"/>
    <p:sldId id="302" r:id="rId3"/>
    <p:sldId id="363" r:id="rId4"/>
    <p:sldId id="310" r:id="rId5"/>
    <p:sldId id="366" r:id="rId6"/>
    <p:sldId id="282" r:id="rId7"/>
    <p:sldId id="344" r:id="rId8"/>
    <p:sldId id="345" r:id="rId9"/>
    <p:sldId id="347" r:id="rId10"/>
    <p:sldId id="257" r:id="rId11"/>
    <p:sldId id="348" r:id="rId12"/>
    <p:sldId id="352" r:id="rId13"/>
    <p:sldId id="353" r:id="rId14"/>
    <p:sldId id="354" r:id="rId15"/>
    <p:sldId id="261" r:id="rId16"/>
    <p:sldId id="355" r:id="rId17"/>
    <p:sldId id="357" r:id="rId18"/>
    <p:sldId id="278" r:id="rId19"/>
    <p:sldId id="361" r:id="rId20"/>
    <p:sldId id="364" r:id="rId21"/>
    <p:sldId id="365" r:id="rId22"/>
    <p:sldId id="367" r:id="rId23"/>
    <p:sldId id="259" r:id="rId24"/>
    <p:sldId id="308" r:id="rId25"/>
    <p:sldId id="284" r:id="rId26"/>
    <p:sldId id="334" r:id="rId27"/>
    <p:sldId id="304" r:id="rId28"/>
    <p:sldId id="305" r:id="rId29"/>
    <p:sldId id="285" r:id="rId30"/>
    <p:sldId id="283" r:id="rId31"/>
    <p:sldId id="307" r:id="rId32"/>
    <p:sldId id="306" r:id="rId33"/>
    <p:sldId id="368" r:id="rId34"/>
    <p:sldId id="286" r:id="rId35"/>
    <p:sldId id="369" r:id="rId36"/>
    <p:sldId id="339" r:id="rId37"/>
    <p:sldId id="370" r:id="rId38"/>
    <p:sldId id="337" r:id="rId39"/>
    <p:sldId id="338" r:id="rId40"/>
    <p:sldId id="372" r:id="rId41"/>
    <p:sldId id="371" r:id="rId42"/>
    <p:sldId id="26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741528-76FA-E54F-AC0B-758C3DA8B4D5}">
          <p14:sldIdLst>
            <p14:sldId id="301"/>
            <p14:sldId id="302"/>
            <p14:sldId id="363"/>
          </p14:sldIdLst>
        </p14:section>
        <p14:section name="Introduction" id="{075B0AA2-C4FB-DF4F-BF12-730DCBCFE43E}">
          <p14:sldIdLst>
            <p14:sldId id="310"/>
            <p14:sldId id="366"/>
          </p14:sldIdLst>
        </p14:section>
        <p14:section name="Appetite" id="{DF04A640-22B4-5C45-B221-57E2C6B8F894}">
          <p14:sldIdLst>
            <p14:sldId id="282"/>
            <p14:sldId id="344"/>
            <p14:sldId id="345"/>
            <p14:sldId id="347"/>
            <p14:sldId id="257"/>
            <p14:sldId id="348"/>
            <p14:sldId id="352"/>
            <p14:sldId id="353"/>
            <p14:sldId id="354"/>
            <p14:sldId id="261"/>
            <p14:sldId id="355"/>
            <p14:sldId id="357"/>
            <p14:sldId id="278"/>
            <p14:sldId id="361"/>
            <p14:sldId id="364"/>
            <p14:sldId id="365"/>
          </p14:sldIdLst>
        </p14:section>
        <p14:section name="Energy Expenditure" id="{14F8F669-C04F-5340-89B1-61A7C9DE0E5D}">
          <p14:sldIdLst>
            <p14:sldId id="367"/>
            <p14:sldId id="259"/>
            <p14:sldId id="308"/>
            <p14:sldId id="284"/>
            <p14:sldId id="334"/>
            <p14:sldId id="304"/>
            <p14:sldId id="305"/>
            <p14:sldId id="285"/>
            <p14:sldId id="283"/>
            <p14:sldId id="307"/>
            <p14:sldId id="306"/>
            <p14:sldId id="368"/>
            <p14:sldId id="286"/>
            <p14:sldId id="369"/>
            <p14:sldId id="339"/>
            <p14:sldId id="370"/>
            <p14:sldId id="337"/>
            <p14:sldId id="338"/>
            <p14:sldId id="372"/>
            <p14:sldId id="371"/>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2"/>
    <p:restoredTop sz="75259"/>
  </p:normalViewPr>
  <p:slideViewPr>
    <p:cSldViewPr snapToGrid="0" snapToObjects="1">
      <p:cViewPr varScale="1">
        <p:scale>
          <a:sx n="73" d="100"/>
          <a:sy n="73" d="100"/>
        </p:scale>
        <p:origin x="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A50EA-D765-AA42-9865-A841D7D08EE5}" type="datetimeFigureOut">
              <a:rPr lang="en-US" smtClean="0"/>
              <a:t>9/6/18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89E68-5F60-0644-9CE3-A298452CF895}" type="slidenum">
              <a:rPr lang="en-US" smtClean="0"/>
              <a:t>‹#›</a:t>
            </a:fld>
            <a:endParaRPr lang="en-US"/>
          </a:p>
        </p:txBody>
      </p:sp>
    </p:spTree>
    <p:extLst>
      <p:ext uri="{BB962C8B-B14F-4D97-AF65-F5344CB8AC3E}">
        <p14:creationId xmlns:p14="http://schemas.microsoft.com/office/powerpoint/2010/main" val="206740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a:t>
            </a:fld>
            <a:endParaRPr lang="en-US"/>
          </a:p>
        </p:txBody>
      </p:sp>
    </p:spTree>
    <p:extLst>
      <p:ext uri="{BB962C8B-B14F-4D97-AF65-F5344CB8AC3E}">
        <p14:creationId xmlns:p14="http://schemas.microsoft.com/office/powerpoint/2010/main" val="753204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with sustained</a:t>
            </a:r>
            <a:r>
              <a:rPr lang="en-US" baseline="0" dirty="0"/>
              <a:t> weight loss, did so even in spite of a more pronounced  reduction in RMR after 6 years</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30</a:t>
            </a:fld>
            <a:endParaRPr lang="en-US"/>
          </a:p>
        </p:txBody>
      </p:sp>
    </p:spTree>
    <p:extLst>
      <p:ext uri="{BB962C8B-B14F-4D97-AF65-F5344CB8AC3E}">
        <p14:creationId xmlns:p14="http://schemas.microsoft.com/office/powerpoint/2010/main" val="103943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here at 9:20</a:t>
            </a:r>
          </a:p>
        </p:txBody>
      </p:sp>
      <p:sp>
        <p:nvSpPr>
          <p:cNvPr id="4" name="Slide Number Placeholder 3"/>
          <p:cNvSpPr>
            <a:spLocks noGrp="1"/>
          </p:cNvSpPr>
          <p:nvPr>
            <p:ph type="sldNum" sz="quarter" idx="10"/>
          </p:nvPr>
        </p:nvSpPr>
        <p:spPr/>
        <p:txBody>
          <a:bodyPr/>
          <a:lstStyle/>
          <a:p>
            <a:fld id="{6D889E68-5F60-0644-9CE3-A298452CF895}" type="slidenum">
              <a:rPr lang="en-US" smtClean="0"/>
              <a:t>4</a:t>
            </a:fld>
            <a:endParaRPr lang="en-US"/>
          </a:p>
        </p:txBody>
      </p:sp>
    </p:spTree>
    <p:extLst>
      <p:ext uri="{BB962C8B-B14F-4D97-AF65-F5344CB8AC3E}">
        <p14:creationId xmlns:p14="http://schemas.microsoft.com/office/powerpoint/2010/main" val="100074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populations</a:t>
            </a:r>
            <a:r>
              <a:rPr lang="en-US" baseline="0" dirty="0"/>
              <a:t> of neurons in the </a:t>
            </a:r>
            <a:r>
              <a:rPr lang="en-US" baseline="0" dirty="0" err="1"/>
              <a:t>arcuate</a:t>
            </a:r>
            <a:r>
              <a:rPr lang="en-US" baseline="0" dirty="0"/>
              <a:t> nucleus.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11</a:t>
            </a:fld>
            <a:endParaRPr lang="en-US"/>
          </a:p>
        </p:txBody>
      </p:sp>
    </p:spTree>
    <p:extLst>
      <p:ext uri="{BB962C8B-B14F-4D97-AF65-F5344CB8AC3E}">
        <p14:creationId xmlns:p14="http://schemas.microsoft.com/office/powerpoint/2010/main" val="356907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~20 minute lag between eating and feeling full</a:t>
            </a:r>
          </a:p>
        </p:txBody>
      </p:sp>
      <p:sp>
        <p:nvSpPr>
          <p:cNvPr id="4" name="Slide Number Placeholder 3"/>
          <p:cNvSpPr>
            <a:spLocks noGrp="1"/>
          </p:cNvSpPr>
          <p:nvPr>
            <p:ph type="sldNum" sz="quarter" idx="10"/>
          </p:nvPr>
        </p:nvSpPr>
        <p:spPr/>
        <p:txBody>
          <a:bodyPr/>
          <a:lstStyle/>
          <a:p>
            <a:fld id="{FDE5364C-6F24-B54B-9AF5-123294B33E01}" type="slidenum">
              <a:rPr lang="en-US" smtClean="0"/>
              <a:t>14</a:t>
            </a:fld>
            <a:endParaRPr lang="en-US"/>
          </a:p>
        </p:txBody>
      </p:sp>
    </p:spTree>
    <p:extLst>
      <p:ext uri="{BB962C8B-B14F-4D97-AF65-F5344CB8AC3E}">
        <p14:creationId xmlns:p14="http://schemas.microsoft.com/office/powerpoint/2010/main" val="1790387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it this way… </a:t>
            </a:r>
            <a:r>
              <a:rPr lang="en-US" dirty="0" err="1"/>
              <a:t>AgRP</a:t>
            </a:r>
            <a:r>
              <a:rPr lang="en-US" baseline="0" dirty="0"/>
              <a:t> neurons like to be on, and when they are on they increase appetite. </a:t>
            </a:r>
            <a:endParaRPr lang="en-US" dirty="0"/>
          </a:p>
        </p:txBody>
      </p:sp>
      <p:sp>
        <p:nvSpPr>
          <p:cNvPr id="4" name="Slide Number Placeholder 3"/>
          <p:cNvSpPr>
            <a:spLocks noGrp="1"/>
          </p:cNvSpPr>
          <p:nvPr>
            <p:ph type="sldNum" sz="quarter" idx="10"/>
          </p:nvPr>
        </p:nvSpPr>
        <p:spPr/>
        <p:txBody>
          <a:bodyPr/>
          <a:lstStyle/>
          <a:p>
            <a:fld id="{3F42D163-0184-6448-B268-B71368ED4641}" type="slidenum">
              <a:rPr lang="en-US" smtClean="0"/>
              <a:t>15</a:t>
            </a:fld>
            <a:endParaRPr lang="en-US"/>
          </a:p>
        </p:txBody>
      </p:sp>
    </p:spTree>
    <p:extLst>
      <p:ext uri="{BB962C8B-B14F-4D97-AF65-F5344CB8AC3E}">
        <p14:creationId xmlns:p14="http://schemas.microsoft.com/office/powerpoint/2010/main" val="1009753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Enteric</a:t>
            </a:r>
            <a:r>
              <a:rPr lang="en-US" baseline="0" dirty="0"/>
              <a:t> nervous system</a:t>
            </a:r>
          </a:p>
          <a:p>
            <a:r>
              <a:rPr lang="en-US" baseline="0" dirty="0"/>
              <a:t>Second brain</a:t>
            </a:r>
          </a:p>
          <a:p>
            <a:r>
              <a:rPr lang="en-US" baseline="0" dirty="0"/>
              <a:t>500 million neurons</a:t>
            </a:r>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17</a:t>
            </a:fld>
            <a:endParaRPr lang="en-US"/>
          </a:p>
        </p:txBody>
      </p:sp>
    </p:spTree>
    <p:extLst>
      <p:ext uri="{BB962C8B-B14F-4D97-AF65-F5344CB8AC3E}">
        <p14:creationId xmlns:p14="http://schemas.microsoft.com/office/powerpoint/2010/main" val="343759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Impact of weight loss on the components of total energy expenditure (TEE). Energy-restricted weight loss impacts every component of energy expenditure. The absolute levels of resting energy expenditure (REE) decline from a loss of metabolic mass and enhanced metabolic efficiency. </a:t>
            </a:r>
            <a:r>
              <a:rPr lang="en-US" sz="1200" b="0" i="0" kern="1200" dirty="0" err="1">
                <a:solidFill>
                  <a:schemeClr val="tx1"/>
                </a:solidFill>
                <a:effectLst/>
                <a:latin typeface="+mn-lt"/>
                <a:ea typeface="+mn-ea"/>
                <a:cs typeface="+mn-cs"/>
              </a:rPr>
              <a:t>Nonresting</a:t>
            </a:r>
            <a:r>
              <a:rPr lang="en-US" sz="1200" b="0" i="0" kern="1200" dirty="0">
                <a:solidFill>
                  <a:schemeClr val="tx1"/>
                </a:solidFill>
                <a:effectLst/>
                <a:latin typeface="+mn-lt"/>
                <a:ea typeface="+mn-ea"/>
                <a:cs typeface="+mn-cs"/>
              </a:rPr>
              <a:t> energy expenditure (NREE) declines, unless the level of physical activity and its associated exercise activity thermogenesis (EAT) are substantially increased. This increase must overcome the decline in the TEF that results from lower energy consumption and a decline in </a:t>
            </a:r>
            <a:r>
              <a:rPr lang="en-US" sz="1200" b="0" i="0" kern="1200" dirty="0" err="1">
                <a:solidFill>
                  <a:schemeClr val="tx1"/>
                </a:solidFill>
                <a:effectLst/>
                <a:latin typeface="+mn-lt"/>
                <a:ea typeface="+mn-ea"/>
                <a:cs typeface="+mn-cs"/>
              </a:rPr>
              <a:t>nonexercise</a:t>
            </a:r>
            <a:r>
              <a:rPr lang="en-US" sz="1200" b="0" i="0" kern="1200" dirty="0">
                <a:solidFill>
                  <a:schemeClr val="tx1"/>
                </a:solidFill>
                <a:effectLst/>
                <a:latin typeface="+mn-lt"/>
                <a:ea typeface="+mn-ea"/>
                <a:cs typeface="+mn-cs"/>
              </a:rPr>
              <a:t> activity thermogenesis (NEAT) related to loss in overall mass. Increased energetic efficiency of EAT, NEAT, and potentially TEF contribute to the overall decline in NREE.</a:t>
            </a:r>
            <a:endParaRPr lang="en-US" dirty="0"/>
          </a:p>
        </p:txBody>
      </p:sp>
      <p:sp>
        <p:nvSpPr>
          <p:cNvPr id="4" name="Slide Number Placeholder 3"/>
          <p:cNvSpPr>
            <a:spLocks noGrp="1"/>
          </p:cNvSpPr>
          <p:nvPr>
            <p:ph type="sldNum" sz="quarter" idx="10"/>
          </p:nvPr>
        </p:nvSpPr>
        <p:spPr/>
        <p:txBody>
          <a:bodyPr/>
          <a:lstStyle/>
          <a:p>
            <a:fld id="{6D889E68-5F60-0644-9CE3-A298452CF895}" type="slidenum">
              <a:rPr lang="en-US" smtClean="0"/>
              <a:t>23</a:t>
            </a:fld>
            <a:endParaRPr lang="en-US"/>
          </a:p>
        </p:txBody>
      </p:sp>
    </p:spTree>
    <p:extLst>
      <p:ext uri="{BB962C8B-B14F-4D97-AF65-F5344CB8AC3E}">
        <p14:creationId xmlns:p14="http://schemas.microsoft.com/office/powerpoint/2010/main" val="1117364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major factors that contribute to the BMR are age (declines with</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age), sex (approximately 11 % higher in males) and body mass, particularly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fat-free (or lean) mass. Up to 85 % of the variance in BMR can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 explained by these factors,</a:t>
            </a:r>
          </a:p>
        </p:txBody>
      </p:sp>
      <p:sp>
        <p:nvSpPr>
          <p:cNvPr id="4" name="Slide Number Placeholder 3"/>
          <p:cNvSpPr>
            <a:spLocks noGrp="1"/>
          </p:cNvSpPr>
          <p:nvPr>
            <p:ph type="sldNum" sz="quarter" idx="10"/>
          </p:nvPr>
        </p:nvSpPr>
        <p:spPr/>
        <p:txBody>
          <a:bodyPr/>
          <a:lstStyle/>
          <a:p>
            <a:fld id="{6D889E68-5F60-0644-9CE3-A298452CF895}" type="slidenum">
              <a:rPr lang="en-US" smtClean="0"/>
              <a:t>26</a:t>
            </a:fld>
            <a:endParaRPr lang="en-US"/>
          </a:p>
        </p:txBody>
      </p:sp>
    </p:spTree>
    <p:extLst>
      <p:ext uri="{BB962C8B-B14F-4D97-AF65-F5344CB8AC3E}">
        <p14:creationId xmlns:p14="http://schemas.microsoft.com/office/powerpoint/2010/main" val="1070369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1 -&gt; 454 g x 0.87 x 9 = 3500 calories</a:t>
            </a:r>
          </a:p>
          <a:p>
            <a:r>
              <a:rPr lang="en-US" dirty="0"/>
              <a:t>2 -&gt; 500 </a:t>
            </a:r>
            <a:r>
              <a:rPr lang="en-US" dirty="0" err="1"/>
              <a:t>cal</a:t>
            </a:r>
            <a:r>
              <a:rPr lang="en-US" dirty="0"/>
              <a:t>/day, 118cal/month or 3500 </a:t>
            </a:r>
            <a:r>
              <a:rPr lang="en-US" dirty="0" err="1"/>
              <a:t>cal</a:t>
            </a:r>
            <a:r>
              <a:rPr lang="en-US" dirty="0"/>
              <a:t>/day</a:t>
            </a:r>
          </a:p>
          <a:p>
            <a:endParaRPr lang="en-US" dirty="0"/>
          </a:p>
          <a:p>
            <a:endParaRPr lang="en-US" dirty="0"/>
          </a:p>
        </p:txBody>
      </p:sp>
      <p:sp>
        <p:nvSpPr>
          <p:cNvPr id="4" name="Slide Number Placeholder 3"/>
          <p:cNvSpPr>
            <a:spLocks noGrp="1"/>
          </p:cNvSpPr>
          <p:nvPr>
            <p:ph type="sldNum" sz="quarter" idx="5"/>
          </p:nvPr>
        </p:nvSpPr>
        <p:spPr/>
        <p:txBody>
          <a:bodyPr/>
          <a:lstStyle/>
          <a:p>
            <a:fld id="{6D889E68-5F60-0644-9CE3-A298452CF895}" type="slidenum">
              <a:rPr lang="en-US" smtClean="0"/>
              <a:t>27</a:t>
            </a:fld>
            <a:endParaRPr lang="en-US"/>
          </a:p>
        </p:txBody>
      </p:sp>
    </p:spTree>
    <p:extLst>
      <p:ext uri="{BB962C8B-B14F-4D97-AF65-F5344CB8AC3E}">
        <p14:creationId xmlns:p14="http://schemas.microsoft.com/office/powerpoint/2010/main" val="2613185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8E6069-A653-0C4F-8BD3-6550F8F9B9D4}"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2518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214770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8E6069-A653-0C4F-8BD3-6550F8F9B9D4}"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85300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8E6069-A653-0C4F-8BD3-6550F8F9B9D4}" type="datetimeFigureOut">
              <a:rPr lang="en-US" smtClean="0"/>
              <a:t>9/6/18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1782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8E6069-A653-0C4F-8BD3-6550F8F9B9D4}"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5564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8E6069-A653-0C4F-8BD3-6550F8F9B9D4}" type="datetimeFigureOut">
              <a:rPr lang="en-US" smtClean="0"/>
              <a:t>9/6/18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9746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8E6069-A653-0C4F-8BD3-6550F8F9B9D4}" type="datetimeFigureOut">
              <a:rPr lang="en-US" smtClean="0"/>
              <a:t>9/6/18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97921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8E6069-A653-0C4F-8BD3-6550F8F9B9D4}" type="datetimeFigureOut">
              <a:rPr lang="en-US" smtClean="0"/>
              <a:t>9/6/18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89922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147529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8E6069-A653-0C4F-8BD3-6550F8F9B9D4}" type="datetimeFigureOut">
              <a:rPr lang="en-US" smtClean="0"/>
              <a:t>9/6/18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B75768-6742-8640-A0F7-47FB4FF20F64}" type="slidenum">
              <a:rPr lang="en-US" smtClean="0"/>
              <a:t>‹#›</a:t>
            </a:fld>
            <a:endParaRPr lang="en-US"/>
          </a:p>
        </p:txBody>
      </p:sp>
    </p:spTree>
    <p:extLst>
      <p:ext uri="{BB962C8B-B14F-4D97-AF65-F5344CB8AC3E}">
        <p14:creationId xmlns:p14="http://schemas.microsoft.com/office/powerpoint/2010/main" val="407666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E6069-A653-0C4F-8BD3-6550F8F9B9D4}" type="datetimeFigureOut">
              <a:rPr lang="en-US" smtClean="0"/>
              <a:t>9/6/18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B75768-6742-8640-A0F7-47FB4FF20F64}"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dx.doi.org/10.1152/ajpregu.00755.2010"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dx.doi.org/10.1056/NEJM19950309332100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1.xml.rels><?xml version="1.0" encoding="UTF-8" standalone="yes"?>
<Relationships xmlns="http://schemas.openxmlformats.org/package/2006/relationships"><Relationship Id="rId2" Type="http://schemas.openxmlformats.org/officeDocument/2006/relationships/hyperlink" Target="https://www.niddk.nih.gov/bw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#1</a:t>
            </a:r>
          </a:p>
        </p:txBody>
      </p:sp>
      <p:sp>
        <p:nvSpPr>
          <p:cNvPr id="3" name="Content Placeholder 2"/>
          <p:cNvSpPr>
            <a:spLocks noGrp="1"/>
          </p:cNvSpPr>
          <p:nvPr>
            <p:ph idx="1"/>
          </p:nvPr>
        </p:nvSpPr>
        <p:spPr/>
        <p:txBody>
          <a:bodyPr/>
          <a:lstStyle/>
          <a:p>
            <a:r>
              <a:rPr lang="en-US" dirty="0"/>
              <a:t>Which macromolecule has the highest Atwater factor</a:t>
            </a:r>
          </a:p>
          <a:p>
            <a:pPr marL="971550" lvl="1" indent="-514350">
              <a:buFont typeface="+mj-lt"/>
              <a:buAutoNum type="alphaUcPeriod"/>
            </a:pPr>
            <a:r>
              <a:rPr lang="en-US" dirty="0"/>
              <a:t>Carbohydrate</a:t>
            </a:r>
          </a:p>
          <a:p>
            <a:pPr marL="971550" lvl="1" indent="-514350">
              <a:buFont typeface="+mj-lt"/>
              <a:buAutoNum type="alphaUcPeriod"/>
            </a:pPr>
            <a:r>
              <a:rPr lang="en-US" dirty="0"/>
              <a:t>Protein</a:t>
            </a:r>
          </a:p>
          <a:p>
            <a:pPr marL="971550" lvl="1" indent="-514350">
              <a:buFont typeface="+mj-lt"/>
              <a:buAutoNum type="alphaUcPeriod"/>
            </a:pPr>
            <a:r>
              <a:rPr lang="en-US" dirty="0"/>
              <a:t>Fat</a:t>
            </a:r>
          </a:p>
          <a:p>
            <a:pPr marL="971550" lvl="1" indent="-514350">
              <a:buFont typeface="+mj-lt"/>
              <a:buAutoNum type="alphaUcPeriod"/>
            </a:pPr>
            <a:r>
              <a:rPr lang="en-US" dirty="0"/>
              <a:t>They are all the same</a:t>
            </a:r>
          </a:p>
        </p:txBody>
      </p:sp>
    </p:spTree>
    <p:extLst>
      <p:ext uri="{BB962C8B-B14F-4D97-AF65-F5344CB8AC3E}">
        <p14:creationId xmlns:p14="http://schemas.microsoft.com/office/powerpoint/2010/main" val="368767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Central Role of The Hypothalamus</a:t>
            </a:r>
          </a:p>
        </p:txBody>
      </p:sp>
      <p:pic>
        <p:nvPicPr>
          <p:cNvPr id="4" name="Picture 3"/>
          <p:cNvPicPr>
            <a:picLocks noChangeAspect="1"/>
          </p:cNvPicPr>
          <p:nvPr/>
        </p:nvPicPr>
        <p:blipFill>
          <a:blip r:embed="rId2"/>
          <a:stretch>
            <a:fillRect/>
          </a:stretch>
        </p:blipFill>
        <p:spPr>
          <a:xfrm>
            <a:off x="2874500" y="1548346"/>
            <a:ext cx="5813490" cy="5309654"/>
          </a:xfrm>
          <a:prstGeom prst="rect">
            <a:avLst/>
          </a:prstGeom>
        </p:spPr>
      </p:pic>
    </p:spTree>
    <p:extLst>
      <p:ext uri="{BB962C8B-B14F-4D97-AF65-F5344CB8AC3E}">
        <p14:creationId xmlns:p14="http://schemas.microsoft.com/office/powerpoint/2010/main" val="2372289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60354" y="1218365"/>
            <a:ext cx="5303700" cy="5639635"/>
          </a:xfrm>
          <a:prstGeom prst="rect">
            <a:avLst/>
          </a:prstGeom>
        </p:spPr>
      </p:pic>
      <p:sp>
        <p:nvSpPr>
          <p:cNvPr id="2" name="Title 1"/>
          <p:cNvSpPr>
            <a:spLocks noGrp="1"/>
          </p:cNvSpPr>
          <p:nvPr>
            <p:ph type="title"/>
          </p:nvPr>
        </p:nvSpPr>
        <p:spPr/>
        <p:txBody>
          <a:bodyPr/>
          <a:lstStyle/>
          <a:p>
            <a:r>
              <a:rPr lang="en-US" dirty="0"/>
              <a:t>The POMC/</a:t>
            </a:r>
            <a:r>
              <a:rPr lang="en-US" dirty="0" err="1"/>
              <a:t>AgRP</a:t>
            </a:r>
            <a:r>
              <a:rPr lang="en-US" dirty="0"/>
              <a:t> Circuit</a:t>
            </a:r>
          </a:p>
        </p:txBody>
      </p:sp>
      <p:sp>
        <p:nvSpPr>
          <p:cNvPr id="5" name="TextBox 4"/>
          <p:cNvSpPr txBox="1"/>
          <p:nvPr/>
        </p:nvSpPr>
        <p:spPr>
          <a:xfrm>
            <a:off x="2424328" y="2797053"/>
            <a:ext cx="1095172" cy="646331"/>
          </a:xfrm>
          <a:prstGeom prst="rect">
            <a:avLst/>
          </a:prstGeom>
          <a:noFill/>
        </p:spPr>
        <p:txBody>
          <a:bodyPr wrap="none" rtlCol="0">
            <a:spAutoFit/>
          </a:bodyPr>
          <a:lstStyle/>
          <a:p>
            <a:pPr algn="r"/>
            <a:r>
              <a:rPr lang="en-US" dirty="0"/>
              <a:t>Promotes</a:t>
            </a:r>
          </a:p>
          <a:p>
            <a:pPr algn="r"/>
            <a:r>
              <a:rPr lang="en-US" dirty="0"/>
              <a:t>Eating</a:t>
            </a:r>
          </a:p>
        </p:txBody>
      </p:sp>
      <p:sp>
        <p:nvSpPr>
          <p:cNvPr id="6" name="TextBox 5"/>
          <p:cNvSpPr txBox="1"/>
          <p:nvPr/>
        </p:nvSpPr>
        <p:spPr>
          <a:xfrm>
            <a:off x="8363938" y="2797053"/>
            <a:ext cx="1236236" cy="646331"/>
          </a:xfrm>
          <a:prstGeom prst="rect">
            <a:avLst/>
          </a:prstGeom>
          <a:noFill/>
        </p:spPr>
        <p:txBody>
          <a:bodyPr wrap="none" rtlCol="0">
            <a:spAutoFit/>
          </a:bodyPr>
          <a:lstStyle/>
          <a:p>
            <a:r>
              <a:rPr lang="en-US" dirty="0"/>
              <a:t>Suppresses</a:t>
            </a:r>
          </a:p>
          <a:p>
            <a:r>
              <a:rPr lang="en-US" dirty="0"/>
              <a:t>Appetite</a:t>
            </a:r>
          </a:p>
        </p:txBody>
      </p:sp>
    </p:spTree>
    <p:extLst>
      <p:ext uri="{BB962C8B-B14F-4D97-AF65-F5344CB8AC3E}">
        <p14:creationId xmlns:p14="http://schemas.microsoft.com/office/powerpoint/2010/main" val="4231336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91173" y="828675"/>
            <a:ext cx="5900827" cy="5543550"/>
          </a:xfrm>
          <a:prstGeom prst="rect">
            <a:avLst/>
          </a:prstGeom>
        </p:spPr>
      </p:pic>
      <p:sp>
        <p:nvSpPr>
          <p:cNvPr id="2" name="Title 1"/>
          <p:cNvSpPr>
            <a:spLocks noGrp="1"/>
          </p:cNvSpPr>
          <p:nvPr>
            <p:ph type="title"/>
          </p:nvPr>
        </p:nvSpPr>
        <p:spPr/>
        <p:txBody>
          <a:bodyPr/>
          <a:lstStyle/>
          <a:p>
            <a:r>
              <a:rPr lang="en-US" dirty="0"/>
              <a:t>Stress!!!</a:t>
            </a:r>
          </a:p>
        </p:txBody>
      </p:sp>
      <p:sp>
        <p:nvSpPr>
          <p:cNvPr id="3" name="Content Placeholder 2"/>
          <p:cNvSpPr>
            <a:spLocks noGrp="1"/>
          </p:cNvSpPr>
          <p:nvPr>
            <p:ph idx="1"/>
          </p:nvPr>
        </p:nvSpPr>
        <p:spPr>
          <a:xfrm>
            <a:off x="838200" y="1825625"/>
            <a:ext cx="6205538" cy="4351338"/>
          </a:xfrm>
        </p:spPr>
        <p:txBody>
          <a:bodyPr/>
          <a:lstStyle/>
          <a:p>
            <a:r>
              <a:rPr lang="en-US" dirty="0"/>
              <a:t>Cortisol (a glucocorticoid stress hormone) activates AGRP Neurons</a:t>
            </a:r>
          </a:p>
          <a:p>
            <a:pPr lvl="1"/>
            <a:r>
              <a:rPr lang="en-US" dirty="0"/>
              <a:t>This drives feeding behavior</a:t>
            </a:r>
          </a:p>
          <a:p>
            <a:r>
              <a:rPr lang="en-US" dirty="0"/>
              <a:t>Adrenaline (a short term stress hormone) may also drive appetite</a:t>
            </a:r>
          </a:p>
        </p:txBody>
      </p:sp>
    </p:spTree>
    <p:extLst>
      <p:ext uri="{BB962C8B-B14F-4D97-AF65-F5344CB8AC3E}">
        <p14:creationId xmlns:p14="http://schemas.microsoft.com/office/powerpoint/2010/main" val="1397270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Timed feeding cues</a:t>
            </a:r>
          </a:p>
        </p:txBody>
      </p:sp>
      <p:sp>
        <p:nvSpPr>
          <p:cNvPr id="3" name="Content Placeholder 2"/>
          <p:cNvSpPr>
            <a:spLocks noGrp="1"/>
          </p:cNvSpPr>
          <p:nvPr>
            <p:ph idx="1"/>
          </p:nvPr>
        </p:nvSpPr>
        <p:spPr>
          <a:xfrm>
            <a:off x="6729413" y="1825625"/>
            <a:ext cx="4624386" cy="2960688"/>
          </a:xfrm>
        </p:spPr>
        <p:txBody>
          <a:bodyPr>
            <a:normAutofit lnSpcReduction="10000"/>
          </a:bodyPr>
          <a:lstStyle/>
          <a:p>
            <a:r>
              <a:rPr lang="en-US" dirty="0"/>
              <a:t>Cortisol awakening response</a:t>
            </a:r>
          </a:p>
          <a:p>
            <a:pPr lvl="1"/>
            <a:r>
              <a:rPr lang="en-US" dirty="0"/>
              <a:t>Sharp rise in cortisol shortly before waking up</a:t>
            </a:r>
          </a:p>
          <a:p>
            <a:pPr lvl="1"/>
            <a:r>
              <a:rPr lang="en-US" dirty="0"/>
              <a:t>May differ between </a:t>
            </a:r>
            <a:r>
              <a:rPr lang="en-US" dirty="0" err="1"/>
              <a:t>chronotypes</a:t>
            </a:r>
            <a:endParaRPr lang="en-US" dirty="0"/>
          </a:p>
          <a:p>
            <a:pPr lvl="1"/>
            <a:r>
              <a:rPr lang="en-US" dirty="0"/>
              <a:t>48% genetic</a:t>
            </a:r>
          </a:p>
          <a:p>
            <a:pPr lvl="1"/>
            <a:r>
              <a:rPr lang="en-US" dirty="0"/>
              <a:t>How do you think this would affect feeding behaviors?</a:t>
            </a:r>
          </a:p>
          <a:p>
            <a:pPr lvl="1"/>
            <a:endParaRPr lang="en-US" dirty="0"/>
          </a:p>
        </p:txBody>
      </p:sp>
      <p:pic>
        <p:nvPicPr>
          <p:cNvPr id="4" name="Picture 3"/>
          <p:cNvPicPr>
            <a:picLocks noChangeAspect="1"/>
          </p:cNvPicPr>
          <p:nvPr/>
        </p:nvPicPr>
        <p:blipFill>
          <a:blip r:embed="rId2"/>
          <a:stretch>
            <a:fillRect/>
          </a:stretch>
        </p:blipFill>
        <p:spPr>
          <a:xfrm>
            <a:off x="0" y="1825625"/>
            <a:ext cx="6858000" cy="4127500"/>
          </a:xfrm>
          <a:prstGeom prst="rect">
            <a:avLst/>
          </a:prstGeom>
        </p:spPr>
      </p:pic>
      <p:pic>
        <p:nvPicPr>
          <p:cNvPr id="5" name="Picture 4"/>
          <p:cNvPicPr>
            <a:picLocks noChangeAspect="1"/>
          </p:cNvPicPr>
          <p:nvPr/>
        </p:nvPicPr>
        <p:blipFill>
          <a:blip r:embed="rId3"/>
          <a:stretch>
            <a:fillRect/>
          </a:stretch>
        </p:blipFill>
        <p:spPr>
          <a:xfrm>
            <a:off x="128586" y="1582738"/>
            <a:ext cx="6729413" cy="4838768"/>
          </a:xfrm>
          <a:prstGeom prst="rect">
            <a:avLst/>
          </a:prstGeom>
        </p:spPr>
      </p:pic>
      <p:sp>
        <p:nvSpPr>
          <p:cNvPr id="6" name="TextBox 5"/>
          <p:cNvSpPr txBox="1"/>
          <p:nvPr/>
        </p:nvSpPr>
        <p:spPr>
          <a:xfrm>
            <a:off x="6729413" y="5200650"/>
            <a:ext cx="5172075" cy="1754326"/>
          </a:xfrm>
          <a:prstGeom prst="rect">
            <a:avLst/>
          </a:prstGeom>
          <a:noFill/>
        </p:spPr>
        <p:txBody>
          <a:bodyPr wrap="square" rtlCol="0">
            <a:spAutoFit/>
          </a:bodyPr>
          <a:lstStyle/>
          <a:p>
            <a:r>
              <a:rPr lang="en-US" dirty="0" err="1"/>
              <a:t>Kudielka</a:t>
            </a:r>
            <a:r>
              <a:rPr lang="en-US" dirty="0"/>
              <a:t> BM, </a:t>
            </a:r>
            <a:r>
              <a:rPr lang="en-US" dirty="0" err="1"/>
              <a:t>Federenko</a:t>
            </a:r>
            <a:r>
              <a:rPr lang="en-US" dirty="0"/>
              <a:t> IS, </a:t>
            </a:r>
            <a:r>
              <a:rPr lang="en-US" dirty="0" err="1"/>
              <a:t>Hellhammer</a:t>
            </a:r>
            <a:r>
              <a:rPr lang="en-US" dirty="0"/>
              <a:t> DH, </a:t>
            </a:r>
            <a:r>
              <a:rPr lang="en-US" dirty="0" err="1"/>
              <a:t>Wüst</a:t>
            </a:r>
            <a:r>
              <a:rPr lang="en-US" dirty="0"/>
              <a:t> S. </a:t>
            </a:r>
            <a:r>
              <a:rPr lang="en-US" dirty="0" err="1"/>
              <a:t>Morningness</a:t>
            </a:r>
            <a:r>
              <a:rPr lang="en-US" dirty="0"/>
              <a:t> and </a:t>
            </a:r>
            <a:r>
              <a:rPr lang="en-US" dirty="0" err="1"/>
              <a:t>eveningness</a:t>
            </a:r>
            <a:r>
              <a:rPr lang="en-US" dirty="0"/>
              <a:t>: The free cortisol rise after awakening in “early birds” and “night owls.” </a:t>
            </a:r>
            <a:r>
              <a:rPr lang="en-US" dirty="0" err="1"/>
              <a:t>Biol</a:t>
            </a:r>
            <a:r>
              <a:rPr lang="en-US" dirty="0"/>
              <a:t> Psychol. 2006; 72: 141–6. </a:t>
            </a:r>
            <a:r>
              <a:rPr lang="en-US" dirty="0" err="1"/>
              <a:t>doi</a:t>
            </a:r>
            <a:r>
              <a:rPr lang="en-US" dirty="0"/>
              <a:t>: 10.1016/j.biopsycho.2005.08.003.</a:t>
            </a:r>
          </a:p>
          <a:p>
            <a:endParaRPr lang="en-US" dirty="0"/>
          </a:p>
        </p:txBody>
      </p:sp>
    </p:spTree>
    <p:extLst>
      <p:ext uri="{BB962C8B-B14F-4D97-AF65-F5344CB8AC3E}">
        <p14:creationId xmlns:p14="http://schemas.microsoft.com/office/powerpoint/2010/main" val="20960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stop eating?</a:t>
            </a:r>
          </a:p>
        </p:txBody>
      </p:sp>
      <p:sp>
        <p:nvSpPr>
          <p:cNvPr id="4" name="Text Placeholder 3"/>
          <p:cNvSpPr>
            <a:spLocks noGrp="1"/>
          </p:cNvSpPr>
          <p:nvPr>
            <p:ph type="body" idx="1"/>
          </p:nvPr>
        </p:nvSpPr>
        <p:spPr/>
        <p:txBody>
          <a:bodyPr/>
          <a:lstStyle/>
          <a:p>
            <a:r>
              <a:rPr lang="en-US" dirty="0"/>
              <a:t>The role of our gastrointestinal system</a:t>
            </a:r>
          </a:p>
        </p:txBody>
      </p:sp>
    </p:spTree>
    <p:extLst>
      <p:ext uri="{BB962C8B-B14F-4D97-AF65-F5344CB8AC3E}">
        <p14:creationId xmlns:p14="http://schemas.microsoft.com/office/powerpoint/2010/main" val="96963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Hormonal Control of Appetite</a:t>
            </a:r>
          </a:p>
        </p:txBody>
      </p:sp>
      <p:pic>
        <p:nvPicPr>
          <p:cNvPr id="4" name="Picture 3"/>
          <p:cNvPicPr>
            <a:picLocks noChangeAspect="1"/>
          </p:cNvPicPr>
          <p:nvPr/>
        </p:nvPicPr>
        <p:blipFill>
          <a:blip r:embed="rId3"/>
          <a:stretch>
            <a:fillRect/>
          </a:stretch>
        </p:blipFill>
        <p:spPr>
          <a:xfrm>
            <a:off x="3051160" y="1417638"/>
            <a:ext cx="6067049" cy="5389562"/>
          </a:xfrm>
          <a:prstGeom prst="rect">
            <a:avLst/>
          </a:prstGeom>
        </p:spPr>
      </p:pic>
    </p:spTree>
    <p:extLst>
      <p:ext uri="{BB962C8B-B14F-4D97-AF65-F5344CB8AC3E}">
        <p14:creationId xmlns:p14="http://schemas.microsoft.com/office/powerpoint/2010/main" val="1925191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Metabolic Signals</a:t>
            </a:r>
          </a:p>
        </p:txBody>
      </p:sp>
      <p:sp>
        <p:nvSpPr>
          <p:cNvPr id="5" name="Content Placeholder 4"/>
          <p:cNvSpPr>
            <a:spLocks noGrp="1"/>
          </p:cNvSpPr>
          <p:nvPr>
            <p:ph idx="1"/>
          </p:nvPr>
        </p:nvSpPr>
        <p:spPr>
          <a:xfrm>
            <a:off x="838200" y="1825624"/>
            <a:ext cx="5276850" cy="5032375"/>
          </a:xfrm>
        </p:spPr>
        <p:txBody>
          <a:bodyPr>
            <a:normAutofit/>
          </a:bodyPr>
          <a:lstStyle/>
          <a:p>
            <a:r>
              <a:rPr lang="en-US" dirty="0"/>
              <a:t>Glucose</a:t>
            </a:r>
          </a:p>
          <a:p>
            <a:pPr lvl="1"/>
            <a:r>
              <a:rPr lang="en-US" dirty="0"/>
              <a:t>Signals both at POMC/</a:t>
            </a:r>
            <a:r>
              <a:rPr lang="en-US" dirty="0" err="1"/>
              <a:t>AgRP</a:t>
            </a:r>
            <a:r>
              <a:rPr lang="en-US" dirty="0"/>
              <a:t> and other hindbrain regions to reduce appetitive drive</a:t>
            </a:r>
          </a:p>
          <a:p>
            <a:r>
              <a:rPr lang="en-US" dirty="0"/>
              <a:t>Insulin</a:t>
            </a:r>
          </a:p>
          <a:p>
            <a:pPr lvl="1"/>
            <a:r>
              <a:rPr lang="en-US" dirty="0"/>
              <a:t>Signals directly at POMC/</a:t>
            </a:r>
            <a:r>
              <a:rPr lang="en-US" dirty="0" err="1"/>
              <a:t>AgRP</a:t>
            </a:r>
            <a:r>
              <a:rPr lang="en-US" dirty="0"/>
              <a:t> circuit to reduce appetitive drive</a:t>
            </a:r>
          </a:p>
          <a:p>
            <a:r>
              <a:rPr lang="en-US" dirty="0"/>
              <a:t>Proteins and Fats</a:t>
            </a:r>
          </a:p>
          <a:p>
            <a:pPr lvl="1"/>
            <a:r>
              <a:rPr lang="en-US" dirty="0"/>
              <a:t>Suppressive (FGF21/CCK)</a:t>
            </a:r>
          </a:p>
          <a:p>
            <a:r>
              <a:rPr lang="en-US" dirty="0"/>
              <a:t>Leptin</a:t>
            </a:r>
          </a:p>
          <a:p>
            <a:pPr lvl="1"/>
            <a:r>
              <a:rPr lang="en-US" dirty="0"/>
              <a:t>Related to adipose tissue size</a:t>
            </a:r>
          </a:p>
        </p:txBody>
      </p:sp>
      <p:pic>
        <p:nvPicPr>
          <p:cNvPr id="6" name="Picture 5"/>
          <p:cNvPicPr>
            <a:picLocks noChangeAspect="1"/>
          </p:cNvPicPr>
          <p:nvPr/>
        </p:nvPicPr>
        <p:blipFill>
          <a:blip r:embed="rId2"/>
          <a:stretch>
            <a:fillRect/>
          </a:stretch>
        </p:blipFill>
        <p:spPr>
          <a:xfrm>
            <a:off x="6115050" y="1027906"/>
            <a:ext cx="6096000" cy="5207000"/>
          </a:xfrm>
          <a:prstGeom prst="rect">
            <a:avLst/>
          </a:prstGeom>
        </p:spPr>
      </p:pic>
    </p:spTree>
    <p:extLst>
      <p:ext uri="{BB962C8B-B14F-4D97-AF65-F5344CB8AC3E}">
        <p14:creationId xmlns:p14="http://schemas.microsoft.com/office/powerpoint/2010/main" val="345701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blinds(horizontal)">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blinds(horizontal)">
                                      <p:cBhvr>
                                        <p:cTn id="31" dur="500"/>
                                        <p:tgtEl>
                                          <p:spTgt spid="5">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blinds(horizontal)">
                                      <p:cBhvr>
                                        <p:cTn id="3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Vagal Nerve Signaling</a:t>
            </a:r>
          </a:p>
        </p:txBody>
      </p:sp>
      <p:pic>
        <p:nvPicPr>
          <p:cNvPr id="6" name="Picture 5"/>
          <p:cNvPicPr>
            <a:picLocks noChangeAspect="1"/>
          </p:cNvPicPr>
          <p:nvPr/>
        </p:nvPicPr>
        <p:blipFill>
          <a:blip r:embed="rId3"/>
          <a:stretch>
            <a:fillRect/>
          </a:stretch>
        </p:blipFill>
        <p:spPr>
          <a:xfrm>
            <a:off x="1670050" y="1404630"/>
            <a:ext cx="7088188" cy="5389870"/>
          </a:xfrm>
          <a:prstGeom prst="rect">
            <a:avLst/>
          </a:prstGeom>
        </p:spPr>
      </p:pic>
    </p:spTree>
    <p:extLst>
      <p:ext uri="{BB962C8B-B14F-4D97-AF65-F5344CB8AC3E}">
        <p14:creationId xmlns:p14="http://schemas.microsoft.com/office/powerpoint/2010/main" val="812063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Gut Derived Appetite Hormones</a:t>
            </a:r>
          </a:p>
        </p:txBody>
      </p:sp>
      <p:sp>
        <p:nvSpPr>
          <p:cNvPr id="7" name="Content Placeholder 6"/>
          <p:cNvSpPr>
            <a:spLocks noGrp="1"/>
          </p:cNvSpPr>
          <p:nvPr>
            <p:ph idx="1"/>
          </p:nvPr>
        </p:nvSpPr>
        <p:spPr>
          <a:xfrm>
            <a:off x="7789984" y="1825625"/>
            <a:ext cx="3563815" cy="4351338"/>
          </a:xfrm>
        </p:spPr>
        <p:txBody>
          <a:bodyPr/>
          <a:lstStyle/>
          <a:p>
            <a:r>
              <a:rPr lang="en-US"/>
              <a:t>Appetite Promoting</a:t>
            </a:r>
            <a:endParaRPr lang="en-US" dirty="0"/>
          </a:p>
          <a:p>
            <a:pPr lvl="1"/>
            <a:r>
              <a:rPr lang="en-US" dirty="0"/>
              <a:t>Ghrelin</a:t>
            </a:r>
          </a:p>
          <a:p>
            <a:r>
              <a:rPr lang="en-US" dirty="0"/>
              <a:t>Appetite Suppressing</a:t>
            </a:r>
          </a:p>
          <a:p>
            <a:pPr lvl="1"/>
            <a:r>
              <a:rPr lang="en-US" dirty="0"/>
              <a:t>GLP1</a:t>
            </a:r>
          </a:p>
          <a:p>
            <a:pPr lvl="1"/>
            <a:r>
              <a:rPr lang="en-US" dirty="0"/>
              <a:t>PYY</a:t>
            </a:r>
          </a:p>
          <a:p>
            <a:pPr lvl="1"/>
            <a:r>
              <a:rPr lang="en-US" dirty="0"/>
              <a:t>CCK</a:t>
            </a:r>
          </a:p>
          <a:p>
            <a:endParaRPr lang="en-US" dirty="0"/>
          </a:p>
        </p:txBody>
      </p:sp>
      <p:pic>
        <p:nvPicPr>
          <p:cNvPr id="6" name="Picture 5"/>
          <p:cNvPicPr>
            <a:picLocks noChangeAspect="1"/>
          </p:cNvPicPr>
          <p:nvPr/>
        </p:nvPicPr>
        <p:blipFill>
          <a:blip r:embed="rId2"/>
          <a:stretch>
            <a:fillRect/>
          </a:stretch>
        </p:blipFill>
        <p:spPr>
          <a:xfrm>
            <a:off x="838200" y="1493044"/>
            <a:ext cx="6007100" cy="5016500"/>
          </a:xfrm>
          <a:prstGeom prst="rect">
            <a:avLst/>
          </a:prstGeom>
        </p:spPr>
      </p:pic>
    </p:spTree>
    <p:extLst>
      <p:ext uri="{BB962C8B-B14F-4D97-AF65-F5344CB8AC3E}">
        <p14:creationId xmlns:p14="http://schemas.microsoft.com/office/powerpoint/2010/main" val="1607375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gut signals</a:t>
            </a:r>
          </a:p>
        </p:txBody>
      </p:sp>
      <p:graphicFrame>
        <p:nvGraphicFramePr>
          <p:cNvPr id="4" name="Content Placeholder 3"/>
          <p:cNvGraphicFramePr>
            <a:graphicFrameLocks noGrp="1"/>
          </p:cNvGraphicFramePr>
          <p:nvPr>
            <p:ph idx="1"/>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a:t>Signal</a:t>
                      </a:r>
                    </a:p>
                  </a:txBody>
                  <a:tcPr/>
                </a:tc>
                <a:tc>
                  <a:txBody>
                    <a:bodyPr/>
                    <a:lstStyle/>
                    <a:p>
                      <a:r>
                        <a:rPr lang="en-US" dirty="0"/>
                        <a:t>Effect</a:t>
                      </a:r>
                      <a:r>
                        <a:rPr lang="en-US" baseline="0" dirty="0"/>
                        <a:t> of food</a:t>
                      </a:r>
                      <a:endParaRPr lang="en-US" dirty="0"/>
                    </a:p>
                  </a:txBody>
                  <a:tcPr/>
                </a:tc>
                <a:tc>
                  <a:txBody>
                    <a:bodyPr/>
                    <a:lstStyle/>
                    <a:p>
                      <a:r>
                        <a:rPr lang="en-US" dirty="0"/>
                        <a:t>Effect</a:t>
                      </a:r>
                    </a:p>
                  </a:txBody>
                  <a:tcPr/>
                </a:tc>
                <a:extLst>
                  <a:ext uri="{0D108BD9-81ED-4DB2-BD59-A6C34878D82A}">
                    <a16:rowId xmlns:a16="http://schemas.microsoft.com/office/drawing/2014/main" val="10000"/>
                  </a:ext>
                </a:extLst>
              </a:tr>
              <a:tr h="370840">
                <a:tc>
                  <a:txBody>
                    <a:bodyPr/>
                    <a:lstStyle/>
                    <a:p>
                      <a:r>
                        <a:rPr lang="en-US" dirty="0"/>
                        <a:t>Vagal stimulation</a:t>
                      </a:r>
                    </a:p>
                  </a:txBody>
                  <a:tcPr/>
                </a:tc>
                <a:tc>
                  <a:txBody>
                    <a:bodyPr/>
                    <a:lstStyle/>
                    <a:p>
                      <a:r>
                        <a:rPr lang="en-US" dirty="0"/>
                        <a:t>Stimulation</a:t>
                      </a:r>
                    </a:p>
                  </a:txBody>
                  <a:tcPr/>
                </a:tc>
                <a:tc>
                  <a:txBody>
                    <a:bodyPr/>
                    <a:lstStyle/>
                    <a:p>
                      <a:r>
                        <a:rPr lang="en-US" dirty="0"/>
                        <a:t>Inhibitory</a:t>
                      </a:r>
                    </a:p>
                  </a:txBody>
                  <a:tcPr/>
                </a:tc>
                <a:extLst>
                  <a:ext uri="{0D108BD9-81ED-4DB2-BD59-A6C34878D82A}">
                    <a16:rowId xmlns:a16="http://schemas.microsoft.com/office/drawing/2014/main" val="10001"/>
                  </a:ext>
                </a:extLst>
              </a:tr>
              <a:tr h="370840">
                <a:tc>
                  <a:txBody>
                    <a:bodyPr/>
                    <a:lstStyle/>
                    <a:p>
                      <a:r>
                        <a:rPr lang="en-US" dirty="0"/>
                        <a:t>GLP-1</a:t>
                      </a:r>
                    </a:p>
                  </a:txBody>
                  <a:tcPr/>
                </a:tc>
                <a:tc>
                  <a:txBody>
                    <a:bodyPr/>
                    <a:lstStyle/>
                    <a:p>
                      <a:r>
                        <a:rPr lang="en-US" dirty="0"/>
                        <a:t>Secreted by small</a:t>
                      </a:r>
                      <a:r>
                        <a:rPr lang="en-US" baseline="0" dirty="0"/>
                        <a:t> intestine</a:t>
                      </a:r>
                      <a:endParaRPr lang="en-US" dirty="0"/>
                    </a:p>
                  </a:txBody>
                  <a:tcPr/>
                </a:tc>
                <a:tc>
                  <a:txBody>
                    <a:bodyPr/>
                    <a:lstStyle/>
                    <a:p>
                      <a:r>
                        <a:rPr lang="en-US" dirty="0"/>
                        <a:t>Inhibitory</a:t>
                      </a:r>
                    </a:p>
                  </a:txBody>
                  <a:tcPr/>
                </a:tc>
                <a:extLst>
                  <a:ext uri="{0D108BD9-81ED-4DB2-BD59-A6C34878D82A}">
                    <a16:rowId xmlns:a16="http://schemas.microsoft.com/office/drawing/2014/main" val="10002"/>
                  </a:ext>
                </a:extLst>
              </a:tr>
              <a:tr h="370840">
                <a:tc>
                  <a:txBody>
                    <a:bodyPr/>
                    <a:lstStyle/>
                    <a:p>
                      <a:r>
                        <a:rPr lang="en-US" dirty="0"/>
                        <a:t>PYY (Peptide YY)</a:t>
                      </a:r>
                    </a:p>
                  </a:txBody>
                  <a:tcPr/>
                </a:tc>
                <a:tc>
                  <a:txBody>
                    <a:bodyPr/>
                    <a:lstStyle/>
                    <a:p>
                      <a:r>
                        <a:rPr lang="en-US" dirty="0"/>
                        <a:t>Secreted by small intestine</a:t>
                      </a:r>
                    </a:p>
                  </a:txBody>
                  <a:tcPr/>
                </a:tc>
                <a:tc>
                  <a:txBody>
                    <a:bodyPr/>
                    <a:lstStyle/>
                    <a:p>
                      <a:r>
                        <a:rPr lang="en-US" dirty="0"/>
                        <a:t>Inhibitory</a:t>
                      </a:r>
                    </a:p>
                  </a:txBody>
                  <a:tcPr/>
                </a:tc>
                <a:extLst>
                  <a:ext uri="{0D108BD9-81ED-4DB2-BD59-A6C34878D82A}">
                    <a16:rowId xmlns:a16="http://schemas.microsoft.com/office/drawing/2014/main" val="10003"/>
                  </a:ext>
                </a:extLst>
              </a:tr>
              <a:tr h="370840">
                <a:tc>
                  <a:txBody>
                    <a:bodyPr/>
                    <a:lstStyle/>
                    <a:p>
                      <a:r>
                        <a:rPr lang="en-US" dirty="0"/>
                        <a:t>CCK</a:t>
                      </a:r>
                    </a:p>
                  </a:txBody>
                  <a:tcPr/>
                </a:tc>
                <a:tc>
                  <a:txBody>
                    <a:bodyPr/>
                    <a:lstStyle/>
                    <a:p>
                      <a:r>
                        <a:rPr lang="en-US" dirty="0"/>
                        <a:t>Secreted by small intestine</a:t>
                      </a:r>
                    </a:p>
                  </a:txBody>
                  <a:tcPr/>
                </a:tc>
                <a:tc>
                  <a:txBody>
                    <a:bodyPr/>
                    <a:lstStyle/>
                    <a:p>
                      <a:r>
                        <a:rPr lang="en-US" dirty="0"/>
                        <a:t>Inhibitory</a:t>
                      </a:r>
                    </a:p>
                  </a:txBody>
                  <a:tcPr/>
                </a:tc>
                <a:extLst>
                  <a:ext uri="{0D108BD9-81ED-4DB2-BD59-A6C34878D82A}">
                    <a16:rowId xmlns:a16="http://schemas.microsoft.com/office/drawing/2014/main" val="10004"/>
                  </a:ext>
                </a:extLst>
              </a:tr>
              <a:tr h="370840">
                <a:tc>
                  <a:txBody>
                    <a:bodyPr/>
                    <a:lstStyle/>
                    <a:p>
                      <a:r>
                        <a:rPr lang="en-US" dirty="0"/>
                        <a:t>Ghrelin</a:t>
                      </a:r>
                      <a:r>
                        <a:rPr lang="en-US" baseline="0" dirty="0"/>
                        <a:t> </a:t>
                      </a:r>
                      <a:endParaRPr lang="en-US" dirty="0"/>
                    </a:p>
                  </a:txBody>
                  <a:tcPr/>
                </a:tc>
                <a:tc>
                  <a:txBody>
                    <a:bodyPr/>
                    <a:lstStyle/>
                    <a:p>
                      <a:r>
                        <a:rPr lang="en-US" dirty="0"/>
                        <a:t>Stomach secretion stops with food</a:t>
                      </a:r>
                    </a:p>
                  </a:txBody>
                  <a:tcPr/>
                </a:tc>
                <a:tc>
                  <a:txBody>
                    <a:bodyPr/>
                    <a:lstStyle/>
                    <a:p>
                      <a:r>
                        <a:rPr lang="en-US" dirty="0"/>
                        <a:t>Activating</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88278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Quiz Question #2</a:t>
            </a:r>
          </a:p>
        </p:txBody>
      </p:sp>
      <p:sp>
        <p:nvSpPr>
          <p:cNvPr id="3" name="Content Placeholder 2"/>
          <p:cNvSpPr>
            <a:spLocks noGrp="1"/>
          </p:cNvSpPr>
          <p:nvPr>
            <p:ph idx="1"/>
          </p:nvPr>
        </p:nvSpPr>
        <p:spPr/>
        <p:txBody>
          <a:bodyPr/>
          <a:lstStyle/>
          <a:p>
            <a:r>
              <a:rPr lang="en-US" dirty="0"/>
              <a:t>Basal metabolic rate decreases with age primarily because of…</a:t>
            </a:r>
          </a:p>
          <a:p>
            <a:pPr marL="971550" lvl="1" indent="-514350">
              <a:buFont typeface="+mj-lt"/>
              <a:buAutoNum type="alphaUcPeriod"/>
            </a:pPr>
            <a:r>
              <a:rPr lang="en-US" dirty="0"/>
              <a:t>Increases in fat mass</a:t>
            </a:r>
          </a:p>
          <a:p>
            <a:pPr marL="971550" lvl="1" indent="-514350">
              <a:buFont typeface="+mj-lt"/>
              <a:buAutoNum type="alphaUcPeriod"/>
            </a:pPr>
            <a:r>
              <a:rPr lang="en-US" dirty="0"/>
              <a:t>Reductions in lean mass</a:t>
            </a:r>
          </a:p>
          <a:p>
            <a:pPr marL="971550" lvl="1" indent="-514350">
              <a:buFont typeface="+mj-lt"/>
              <a:buAutoNum type="alphaUcPeriod"/>
            </a:pPr>
            <a:r>
              <a:rPr lang="en-US" dirty="0"/>
              <a:t>Decreases in physical activity</a:t>
            </a:r>
          </a:p>
          <a:p>
            <a:pPr marL="971550" lvl="1" indent="-514350">
              <a:buFont typeface="+mj-lt"/>
              <a:buAutoNum type="alphaUcPeriod"/>
            </a:pPr>
            <a:r>
              <a:rPr lang="en-US" dirty="0"/>
              <a:t>Increased thermic effect of food</a:t>
            </a:r>
          </a:p>
        </p:txBody>
      </p:sp>
    </p:spTree>
    <p:extLst>
      <p:ext uri="{BB962C8B-B14F-4D97-AF65-F5344CB8AC3E}">
        <p14:creationId xmlns:p14="http://schemas.microsoft.com/office/powerpoint/2010/main" val="325278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9593-690D-0244-830F-42869CADBEDE}"/>
              </a:ext>
            </a:extLst>
          </p:cNvPr>
          <p:cNvSpPr>
            <a:spLocks noGrp="1"/>
          </p:cNvSpPr>
          <p:nvPr>
            <p:ph type="title"/>
          </p:nvPr>
        </p:nvSpPr>
        <p:spPr/>
        <p:txBody>
          <a:bodyPr/>
          <a:lstStyle/>
          <a:p>
            <a:r>
              <a:rPr lang="en-US" dirty="0"/>
              <a:t>Endocrine Regulation of GI Function</a:t>
            </a:r>
          </a:p>
        </p:txBody>
      </p:sp>
      <p:pic>
        <p:nvPicPr>
          <p:cNvPr id="4" name="Picture 3">
            <a:extLst>
              <a:ext uri="{FF2B5EF4-FFF2-40B4-BE49-F238E27FC236}">
                <a16:creationId xmlns:a16="http://schemas.microsoft.com/office/drawing/2014/main" id="{19A7E0AC-BB8B-8F4C-AE1D-B2A5FCB9BBD2}"/>
              </a:ext>
            </a:extLst>
          </p:cNvPr>
          <p:cNvPicPr>
            <a:picLocks noChangeAspect="1"/>
          </p:cNvPicPr>
          <p:nvPr/>
        </p:nvPicPr>
        <p:blipFill>
          <a:blip r:embed="rId2"/>
          <a:stretch>
            <a:fillRect/>
          </a:stretch>
        </p:blipFill>
        <p:spPr>
          <a:xfrm>
            <a:off x="2232331" y="1690688"/>
            <a:ext cx="6557707" cy="4930247"/>
          </a:xfrm>
          <a:prstGeom prst="rect">
            <a:avLst/>
          </a:prstGeom>
        </p:spPr>
      </p:pic>
    </p:spTree>
    <p:extLst>
      <p:ext uri="{BB962C8B-B14F-4D97-AF65-F5344CB8AC3E}">
        <p14:creationId xmlns:p14="http://schemas.microsoft.com/office/powerpoint/2010/main" val="4021141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2B1E-4FBF-0A4D-9A49-9B7C16EB44FB}"/>
              </a:ext>
            </a:extLst>
          </p:cNvPr>
          <p:cNvSpPr>
            <a:spLocks noGrp="1"/>
          </p:cNvSpPr>
          <p:nvPr>
            <p:ph type="title"/>
          </p:nvPr>
        </p:nvSpPr>
        <p:spPr/>
        <p:txBody>
          <a:bodyPr/>
          <a:lstStyle/>
          <a:p>
            <a:r>
              <a:rPr lang="en-US" dirty="0"/>
              <a:t>Summary of Enteroendocrine Hormones</a:t>
            </a:r>
          </a:p>
        </p:txBody>
      </p:sp>
      <p:graphicFrame>
        <p:nvGraphicFramePr>
          <p:cNvPr id="4" name="Content Placeholder 3">
            <a:extLst>
              <a:ext uri="{FF2B5EF4-FFF2-40B4-BE49-F238E27FC236}">
                <a16:creationId xmlns:a16="http://schemas.microsoft.com/office/drawing/2014/main" id="{B95A0CC4-0612-1940-8FB2-0A5D664D67A1}"/>
              </a:ext>
            </a:extLst>
          </p:cNvPr>
          <p:cNvGraphicFramePr>
            <a:graphicFrameLocks noGrp="1"/>
          </p:cNvGraphicFramePr>
          <p:nvPr>
            <p:ph idx="1"/>
            <p:extLst>
              <p:ext uri="{D42A27DB-BD31-4B8C-83A1-F6EECF244321}">
                <p14:modId xmlns:p14="http://schemas.microsoft.com/office/powerpoint/2010/main" val="2076803584"/>
              </p:ext>
            </p:extLst>
          </p:nvPr>
        </p:nvGraphicFramePr>
        <p:xfrm>
          <a:off x="838200" y="2074545"/>
          <a:ext cx="10515600" cy="34036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354884609"/>
                    </a:ext>
                  </a:extLst>
                </a:gridCol>
                <a:gridCol w="3505200">
                  <a:extLst>
                    <a:ext uri="{9D8B030D-6E8A-4147-A177-3AD203B41FA5}">
                      <a16:colId xmlns:a16="http://schemas.microsoft.com/office/drawing/2014/main" val="628440616"/>
                    </a:ext>
                  </a:extLst>
                </a:gridCol>
                <a:gridCol w="3505200">
                  <a:extLst>
                    <a:ext uri="{9D8B030D-6E8A-4147-A177-3AD203B41FA5}">
                      <a16:colId xmlns:a16="http://schemas.microsoft.com/office/drawing/2014/main" val="1834528820"/>
                    </a:ext>
                  </a:extLst>
                </a:gridCol>
              </a:tblGrid>
              <a:tr h="370840">
                <a:tc>
                  <a:txBody>
                    <a:bodyPr/>
                    <a:lstStyle/>
                    <a:p>
                      <a:r>
                        <a:rPr lang="en-US" dirty="0"/>
                        <a:t>Hormone</a:t>
                      </a:r>
                    </a:p>
                  </a:txBody>
                  <a:tcPr/>
                </a:tc>
                <a:tc>
                  <a:txBody>
                    <a:bodyPr/>
                    <a:lstStyle/>
                    <a:p>
                      <a:r>
                        <a:rPr lang="en-US" dirty="0"/>
                        <a:t>Released from</a:t>
                      </a:r>
                    </a:p>
                  </a:txBody>
                  <a:tcPr/>
                </a:tc>
                <a:tc>
                  <a:txBody>
                    <a:bodyPr/>
                    <a:lstStyle/>
                    <a:p>
                      <a:r>
                        <a:rPr lang="en-US" dirty="0"/>
                        <a:t>Roles</a:t>
                      </a:r>
                    </a:p>
                  </a:txBody>
                  <a:tcPr/>
                </a:tc>
                <a:extLst>
                  <a:ext uri="{0D108BD9-81ED-4DB2-BD59-A6C34878D82A}">
                    <a16:rowId xmlns:a16="http://schemas.microsoft.com/office/drawing/2014/main" val="982589826"/>
                  </a:ext>
                </a:extLst>
              </a:tr>
              <a:tr h="370840">
                <a:tc>
                  <a:txBody>
                    <a:bodyPr/>
                    <a:lstStyle/>
                    <a:p>
                      <a:r>
                        <a:rPr lang="en-US" dirty="0"/>
                        <a:t>Gastrin</a:t>
                      </a:r>
                    </a:p>
                  </a:txBody>
                  <a:tcPr/>
                </a:tc>
                <a:tc>
                  <a:txBody>
                    <a:bodyPr/>
                    <a:lstStyle/>
                    <a:p>
                      <a:r>
                        <a:rPr lang="en-US" dirty="0"/>
                        <a:t>Stomach and Small Intestine (Amino acids, stomach stretch)</a:t>
                      </a:r>
                    </a:p>
                  </a:txBody>
                  <a:tcPr/>
                </a:tc>
                <a:tc>
                  <a:txBody>
                    <a:bodyPr/>
                    <a:lstStyle/>
                    <a:p>
                      <a:r>
                        <a:rPr lang="en-US" dirty="0"/>
                        <a:t>Release acid into stomach, increase motility</a:t>
                      </a:r>
                    </a:p>
                  </a:txBody>
                  <a:tcPr/>
                </a:tc>
                <a:extLst>
                  <a:ext uri="{0D108BD9-81ED-4DB2-BD59-A6C34878D82A}">
                    <a16:rowId xmlns:a16="http://schemas.microsoft.com/office/drawing/2014/main" val="3066882900"/>
                  </a:ext>
                </a:extLst>
              </a:tr>
              <a:tr h="370840">
                <a:tc>
                  <a:txBody>
                    <a:bodyPr/>
                    <a:lstStyle/>
                    <a:p>
                      <a:r>
                        <a:rPr lang="en-US" dirty="0"/>
                        <a:t>Secretin</a:t>
                      </a:r>
                    </a:p>
                  </a:txBody>
                  <a:tcPr/>
                </a:tc>
                <a:tc>
                  <a:txBody>
                    <a:bodyPr/>
                    <a:lstStyle/>
                    <a:p>
                      <a:r>
                        <a:rPr lang="en-US" dirty="0"/>
                        <a:t>Small Intestine (Acid)</a:t>
                      </a:r>
                    </a:p>
                  </a:txBody>
                  <a:tcPr/>
                </a:tc>
                <a:tc>
                  <a:txBody>
                    <a:bodyPr/>
                    <a:lstStyle/>
                    <a:p>
                      <a:r>
                        <a:rPr lang="en-US" dirty="0"/>
                        <a:t>Release bicarbonate into small intestine</a:t>
                      </a:r>
                    </a:p>
                  </a:txBody>
                  <a:tcPr/>
                </a:tc>
                <a:extLst>
                  <a:ext uri="{0D108BD9-81ED-4DB2-BD59-A6C34878D82A}">
                    <a16:rowId xmlns:a16="http://schemas.microsoft.com/office/drawing/2014/main" val="2231645353"/>
                  </a:ext>
                </a:extLst>
              </a:tr>
              <a:tr h="370840">
                <a:tc>
                  <a:txBody>
                    <a:bodyPr/>
                    <a:lstStyle/>
                    <a:p>
                      <a:r>
                        <a:rPr lang="en-US" dirty="0"/>
                        <a:t>CCK (Cholecystokinin)</a:t>
                      </a:r>
                    </a:p>
                  </a:txBody>
                  <a:tcPr/>
                </a:tc>
                <a:tc>
                  <a:txBody>
                    <a:bodyPr/>
                    <a:lstStyle/>
                    <a:p>
                      <a:r>
                        <a:rPr lang="en-US" dirty="0"/>
                        <a:t>Small Intestine (Fatty acids and amino acids)</a:t>
                      </a:r>
                    </a:p>
                  </a:txBody>
                  <a:tcPr/>
                </a:tc>
                <a:tc>
                  <a:txBody>
                    <a:bodyPr/>
                    <a:lstStyle/>
                    <a:p>
                      <a:r>
                        <a:rPr lang="en-US" dirty="0"/>
                        <a:t>Bile Secretion, Pancreatic Enzyme Secretion, reduces motility</a:t>
                      </a:r>
                    </a:p>
                  </a:txBody>
                  <a:tcPr/>
                </a:tc>
                <a:extLst>
                  <a:ext uri="{0D108BD9-81ED-4DB2-BD59-A6C34878D82A}">
                    <a16:rowId xmlns:a16="http://schemas.microsoft.com/office/drawing/2014/main" val="78757234"/>
                  </a:ext>
                </a:extLst>
              </a:tr>
              <a:tr h="370840">
                <a:tc>
                  <a:txBody>
                    <a:bodyPr/>
                    <a:lstStyle/>
                    <a:p>
                      <a:r>
                        <a:rPr lang="en-US" dirty="0"/>
                        <a:t>Motilin</a:t>
                      </a:r>
                    </a:p>
                  </a:txBody>
                  <a:tcPr/>
                </a:tc>
                <a:tc>
                  <a:txBody>
                    <a:bodyPr/>
                    <a:lstStyle/>
                    <a:p>
                      <a:r>
                        <a:rPr lang="en-US" dirty="0"/>
                        <a:t>Small Intestine</a:t>
                      </a:r>
                    </a:p>
                  </a:txBody>
                  <a:tcPr/>
                </a:tc>
                <a:tc>
                  <a:txBody>
                    <a:bodyPr/>
                    <a:lstStyle/>
                    <a:p>
                      <a:r>
                        <a:rPr lang="en-US" dirty="0"/>
                        <a:t>Increased motility</a:t>
                      </a:r>
                    </a:p>
                  </a:txBody>
                  <a:tcPr/>
                </a:tc>
                <a:extLst>
                  <a:ext uri="{0D108BD9-81ED-4DB2-BD59-A6C34878D82A}">
                    <a16:rowId xmlns:a16="http://schemas.microsoft.com/office/drawing/2014/main" val="2029552163"/>
                  </a:ext>
                </a:extLst>
              </a:tr>
              <a:tr h="370840">
                <a:tc>
                  <a:txBody>
                    <a:bodyPr/>
                    <a:lstStyle/>
                    <a:p>
                      <a:r>
                        <a:rPr lang="en-US" dirty="0"/>
                        <a:t>Parasympathetic Nervous System</a:t>
                      </a:r>
                    </a:p>
                  </a:txBody>
                  <a:tcPr/>
                </a:tc>
                <a:tc>
                  <a:txBody>
                    <a:bodyPr/>
                    <a:lstStyle/>
                    <a:p>
                      <a:r>
                        <a:rPr lang="en-US" dirty="0"/>
                        <a:t>Brain</a:t>
                      </a:r>
                    </a:p>
                  </a:txBody>
                  <a:tcPr/>
                </a:tc>
                <a:tc>
                  <a:txBody>
                    <a:bodyPr/>
                    <a:lstStyle/>
                    <a:p>
                      <a:r>
                        <a:rPr lang="en-US" dirty="0"/>
                        <a:t>Rest and digest, release of CCK</a:t>
                      </a:r>
                    </a:p>
                  </a:txBody>
                  <a:tcPr/>
                </a:tc>
                <a:extLst>
                  <a:ext uri="{0D108BD9-81ED-4DB2-BD59-A6C34878D82A}">
                    <a16:rowId xmlns:a16="http://schemas.microsoft.com/office/drawing/2014/main" val="2908856720"/>
                  </a:ext>
                </a:extLst>
              </a:tr>
              <a:tr h="370840">
                <a:tc>
                  <a:txBody>
                    <a:bodyPr/>
                    <a:lstStyle/>
                    <a:p>
                      <a:r>
                        <a:rPr lang="en-US" dirty="0"/>
                        <a:t>Sympathetic Nervous System</a:t>
                      </a:r>
                    </a:p>
                  </a:txBody>
                  <a:tcPr/>
                </a:tc>
                <a:tc>
                  <a:txBody>
                    <a:bodyPr/>
                    <a:lstStyle/>
                    <a:p>
                      <a:r>
                        <a:rPr lang="en-US" dirty="0"/>
                        <a:t>Brain</a:t>
                      </a:r>
                    </a:p>
                  </a:txBody>
                  <a:tcPr/>
                </a:tc>
                <a:tc>
                  <a:txBody>
                    <a:bodyPr/>
                    <a:lstStyle/>
                    <a:p>
                      <a:r>
                        <a:rPr lang="en-US" dirty="0"/>
                        <a:t>Fight or flight, pyloric sphincter</a:t>
                      </a:r>
                    </a:p>
                  </a:txBody>
                  <a:tcPr/>
                </a:tc>
                <a:extLst>
                  <a:ext uri="{0D108BD9-81ED-4DB2-BD59-A6C34878D82A}">
                    <a16:rowId xmlns:a16="http://schemas.microsoft.com/office/drawing/2014/main" val="4203430375"/>
                  </a:ext>
                </a:extLst>
              </a:tr>
            </a:tbl>
          </a:graphicData>
        </a:graphic>
      </p:graphicFrame>
    </p:spTree>
    <p:extLst>
      <p:ext uri="{BB962C8B-B14F-4D97-AF65-F5344CB8AC3E}">
        <p14:creationId xmlns:p14="http://schemas.microsoft.com/office/powerpoint/2010/main" val="3845102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A07395-6388-D74E-9B0D-010EF14CCC54}"/>
              </a:ext>
            </a:extLst>
          </p:cNvPr>
          <p:cNvSpPr>
            <a:spLocks noGrp="1"/>
          </p:cNvSpPr>
          <p:nvPr>
            <p:ph type="title"/>
          </p:nvPr>
        </p:nvSpPr>
        <p:spPr/>
        <p:txBody>
          <a:bodyPr/>
          <a:lstStyle/>
          <a:p>
            <a:r>
              <a:rPr lang="en-US" dirty="0"/>
              <a:t>Energy Expenditure</a:t>
            </a:r>
          </a:p>
        </p:txBody>
      </p:sp>
      <p:sp>
        <p:nvSpPr>
          <p:cNvPr id="5" name="Text Placeholder 4">
            <a:extLst>
              <a:ext uri="{FF2B5EF4-FFF2-40B4-BE49-F238E27FC236}">
                <a16:creationId xmlns:a16="http://schemas.microsoft.com/office/drawing/2014/main" id="{5D4294A3-14EF-7048-8927-6B892E2843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422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the Metabolic Rate</a:t>
            </a:r>
          </a:p>
        </p:txBody>
      </p:sp>
      <p:pic>
        <p:nvPicPr>
          <p:cNvPr id="6" name="Picture 5"/>
          <p:cNvPicPr>
            <a:picLocks noChangeAspect="1"/>
          </p:cNvPicPr>
          <p:nvPr/>
        </p:nvPicPr>
        <p:blipFill>
          <a:blip r:embed="rId3"/>
          <a:stretch>
            <a:fillRect/>
          </a:stretch>
        </p:blipFill>
        <p:spPr>
          <a:xfrm>
            <a:off x="418214" y="1565432"/>
            <a:ext cx="7197377" cy="4177852"/>
          </a:xfrm>
          <a:prstGeom prst="rect">
            <a:avLst/>
          </a:prstGeom>
        </p:spPr>
      </p:pic>
      <p:sp>
        <p:nvSpPr>
          <p:cNvPr id="7" name="Rectangle 6"/>
          <p:cNvSpPr/>
          <p:nvPr/>
        </p:nvSpPr>
        <p:spPr>
          <a:xfrm>
            <a:off x="4410169" y="1421810"/>
            <a:ext cx="4463902" cy="51673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8214" y="5929899"/>
            <a:ext cx="11355572" cy="923330"/>
          </a:xfrm>
          <a:prstGeom prst="rect">
            <a:avLst/>
          </a:prstGeom>
          <a:noFill/>
        </p:spPr>
        <p:txBody>
          <a:bodyPr wrap="square" rtlCol="0">
            <a:spAutoFit/>
          </a:bodyPr>
          <a:lstStyle/>
          <a:p>
            <a:r>
              <a:rPr lang="en-US" b="1" dirty="0">
                <a:effectLst/>
              </a:rPr>
              <a:t>Maclean PS, </a:t>
            </a:r>
            <a:r>
              <a:rPr lang="en-US" b="1" dirty="0" err="1">
                <a:effectLst/>
              </a:rPr>
              <a:t>Bergouignan</a:t>
            </a:r>
            <a:r>
              <a:rPr lang="en-US" b="1" dirty="0">
                <a:effectLst/>
              </a:rPr>
              <a:t> A, Cornier M-A, Jackman MR.</a:t>
            </a:r>
            <a:r>
              <a:rPr lang="en-US" dirty="0">
                <a:effectLst/>
              </a:rPr>
              <a:t> Biology’s response to dieting: the impetus for weight regain. </a:t>
            </a:r>
            <a:r>
              <a:rPr lang="en-US" i="1" dirty="0">
                <a:effectLst/>
              </a:rPr>
              <a:t>Am. J. Physiol. </a:t>
            </a:r>
            <a:r>
              <a:rPr lang="en-US" i="1" dirty="0" err="1">
                <a:effectLst/>
              </a:rPr>
              <a:t>Regul</a:t>
            </a:r>
            <a:r>
              <a:rPr lang="en-US" i="1" dirty="0">
                <a:effectLst/>
              </a:rPr>
              <a:t>. </a:t>
            </a:r>
            <a:r>
              <a:rPr lang="en-US" i="1" dirty="0" err="1">
                <a:effectLst/>
              </a:rPr>
              <a:t>Integr</a:t>
            </a:r>
            <a:r>
              <a:rPr lang="en-US" i="1" dirty="0">
                <a:effectLst/>
              </a:rPr>
              <a:t>. Comp. Physiol.</a:t>
            </a:r>
            <a:r>
              <a:rPr lang="en-US" dirty="0">
                <a:effectLst/>
              </a:rPr>
              <a:t> 2011;301(3):R581–R600. </a:t>
            </a:r>
            <a:r>
              <a:rPr lang="es-ES_tradnl" dirty="0">
                <a:effectLst/>
                <a:hlinkClick r:id="rId4"/>
              </a:rPr>
              <a:t>http://dx.doi.org/10.1152/ajpregu.00755.2010</a:t>
            </a:r>
            <a:endParaRPr lang="en-US" dirty="0">
              <a:effectLst/>
            </a:endParaRPr>
          </a:p>
          <a:p>
            <a:endParaRPr lang="en-US" dirty="0"/>
          </a:p>
        </p:txBody>
      </p:sp>
      <p:graphicFrame>
        <p:nvGraphicFramePr>
          <p:cNvPr id="9" name="Content Placeholder 3"/>
          <p:cNvGraphicFramePr>
            <a:graphicFrameLocks noGrp="1"/>
          </p:cNvGraphicFramePr>
          <p:nvPr>
            <p:ph idx="1"/>
            <p:extLst/>
          </p:nvPr>
        </p:nvGraphicFramePr>
        <p:xfrm>
          <a:off x="4928460" y="1580526"/>
          <a:ext cx="6425340" cy="4048383"/>
        </p:xfrm>
        <a:graphic>
          <a:graphicData uri="http://schemas.openxmlformats.org/drawingml/2006/table">
            <a:tbl>
              <a:tblPr firstRow="1" bandRow="1">
                <a:tableStyleId>{5C22544A-7EE6-4342-B048-85BDC9FD1C3A}</a:tableStyleId>
              </a:tblPr>
              <a:tblGrid>
                <a:gridCol w="3212670">
                  <a:extLst>
                    <a:ext uri="{9D8B030D-6E8A-4147-A177-3AD203B41FA5}">
                      <a16:colId xmlns:a16="http://schemas.microsoft.com/office/drawing/2014/main" val="20000"/>
                    </a:ext>
                  </a:extLst>
                </a:gridCol>
                <a:gridCol w="3212670">
                  <a:extLst>
                    <a:ext uri="{9D8B030D-6E8A-4147-A177-3AD203B41FA5}">
                      <a16:colId xmlns:a16="http://schemas.microsoft.com/office/drawing/2014/main" val="20001"/>
                    </a:ext>
                  </a:extLst>
                </a:gridCol>
              </a:tblGrid>
              <a:tr h="953221">
                <a:tc>
                  <a:txBody>
                    <a:bodyPr/>
                    <a:lstStyle/>
                    <a:p>
                      <a:r>
                        <a:rPr lang="en-US" sz="2400" dirty="0"/>
                        <a:t>Energy Expenditure Component</a:t>
                      </a:r>
                    </a:p>
                  </a:txBody>
                  <a:tcPr/>
                </a:tc>
                <a:tc>
                  <a:txBody>
                    <a:bodyPr/>
                    <a:lstStyle/>
                    <a:p>
                      <a:r>
                        <a:rPr lang="en-US" sz="2400" dirty="0"/>
                        <a:t>Increased</a:t>
                      </a:r>
                      <a:r>
                        <a:rPr lang="en-US" sz="2400" baseline="0" dirty="0"/>
                        <a:t> by</a:t>
                      </a:r>
                      <a:endParaRPr lang="en-US" sz="2400" dirty="0"/>
                    </a:p>
                  </a:txBody>
                  <a:tcPr/>
                </a:tc>
                <a:extLst>
                  <a:ext uri="{0D108BD9-81ED-4DB2-BD59-A6C34878D82A}">
                    <a16:rowId xmlns:a16="http://schemas.microsoft.com/office/drawing/2014/main" val="10000"/>
                  </a:ext>
                </a:extLst>
              </a:tr>
              <a:tr h="953221">
                <a:tc>
                  <a:txBody>
                    <a:bodyPr/>
                    <a:lstStyle/>
                    <a:p>
                      <a:r>
                        <a:rPr lang="en-US" sz="2400" baseline="0" dirty="0"/>
                        <a:t>Exercise Activity Thermogenesis (NEAT/EAT)</a:t>
                      </a:r>
                      <a:endParaRPr lang="en-US" sz="2400" dirty="0"/>
                    </a:p>
                  </a:txBody>
                  <a:tcPr/>
                </a:tc>
                <a:tc>
                  <a:txBody>
                    <a:bodyPr/>
                    <a:lstStyle/>
                    <a:p>
                      <a:r>
                        <a:rPr lang="en-US" sz="2400" dirty="0"/>
                        <a:t>Exercise and movement</a:t>
                      </a:r>
                    </a:p>
                  </a:txBody>
                  <a:tcPr/>
                </a:tc>
                <a:extLst>
                  <a:ext uri="{0D108BD9-81ED-4DB2-BD59-A6C34878D82A}">
                    <a16:rowId xmlns:a16="http://schemas.microsoft.com/office/drawing/2014/main" val="10001"/>
                  </a:ext>
                </a:extLst>
              </a:tr>
              <a:tr h="953221">
                <a:tc>
                  <a:txBody>
                    <a:bodyPr/>
                    <a:lstStyle/>
                    <a:p>
                      <a:r>
                        <a:rPr lang="en-US" sz="2400" dirty="0"/>
                        <a:t>Thermic</a:t>
                      </a:r>
                      <a:r>
                        <a:rPr lang="en-US" sz="2400" baseline="0" dirty="0"/>
                        <a:t> Effect of Food</a:t>
                      </a:r>
                    </a:p>
                    <a:p>
                      <a:r>
                        <a:rPr lang="en-US" sz="2400" baseline="0" dirty="0"/>
                        <a:t>(TEF)</a:t>
                      </a:r>
                      <a:endParaRPr lang="en-US" sz="2400" dirty="0"/>
                    </a:p>
                  </a:txBody>
                  <a:tcPr/>
                </a:tc>
                <a:tc>
                  <a:txBody>
                    <a:bodyPr/>
                    <a:lstStyle/>
                    <a:p>
                      <a:r>
                        <a:rPr lang="en-US" sz="2400" dirty="0"/>
                        <a:t>Protein in Meal, Insulin Sensitivity,</a:t>
                      </a:r>
                      <a:r>
                        <a:rPr lang="en-US" sz="2400" baseline="0" dirty="0"/>
                        <a:t> Meal Size</a:t>
                      </a:r>
                      <a:endParaRPr lang="en-US" sz="2400" dirty="0"/>
                    </a:p>
                  </a:txBody>
                  <a:tcPr/>
                </a:tc>
                <a:extLst>
                  <a:ext uri="{0D108BD9-81ED-4DB2-BD59-A6C34878D82A}">
                    <a16:rowId xmlns:a16="http://schemas.microsoft.com/office/drawing/2014/main" val="10002"/>
                  </a:ext>
                </a:extLst>
              </a:tr>
              <a:tr h="953221">
                <a:tc>
                  <a:txBody>
                    <a:bodyPr/>
                    <a:lstStyle/>
                    <a:p>
                      <a:r>
                        <a:rPr lang="en-US" sz="2400" baseline="0" dirty="0"/>
                        <a:t>Basal Metabolic Rate</a:t>
                      </a:r>
                      <a:endParaRPr lang="en-US" sz="2400" dirty="0"/>
                    </a:p>
                  </a:txBody>
                  <a:tcPr/>
                </a:tc>
                <a:tc>
                  <a:txBody>
                    <a:bodyPr/>
                    <a:lstStyle/>
                    <a:p>
                      <a:r>
                        <a:rPr lang="en-US" sz="2400" dirty="0"/>
                        <a:t>Young Age, Sex (M), Lean Mass,</a:t>
                      </a:r>
                      <a:r>
                        <a:rPr lang="en-US" sz="2400" baseline="0" dirty="0"/>
                        <a:t> Set Point</a:t>
                      </a: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2670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CAD15-0F16-6D49-9158-2F37DF25A583}"/>
              </a:ext>
            </a:extLst>
          </p:cNvPr>
          <p:cNvSpPr>
            <a:spLocks noGrp="1"/>
          </p:cNvSpPr>
          <p:nvPr>
            <p:ph type="title"/>
          </p:nvPr>
        </p:nvSpPr>
        <p:spPr/>
        <p:txBody>
          <a:bodyPr/>
          <a:lstStyle/>
          <a:p>
            <a:r>
              <a:rPr lang="en-US" dirty="0"/>
              <a:t>Energy Expenditure and Metabolism</a:t>
            </a:r>
          </a:p>
        </p:txBody>
      </p:sp>
      <p:pic>
        <p:nvPicPr>
          <p:cNvPr id="4" name="Picture 3">
            <a:extLst>
              <a:ext uri="{FF2B5EF4-FFF2-40B4-BE49-F238E27FC236}">
                <a16:creationId xmlns:a16="http://schemas.microsoft.com/office/drawing/2014/main" id="{D48228C4-62E2-3B42-9C23-14E29D674B81}"/>
              </a:ext>
            </a:extLst>
          </p:cNvPr>
          <p:cNvPicPr>
            <a:picLocks noChangeAspect="1"/>
          </p:cNvPicPr>
          <p:nvPr/>
        </p:nvPicPr>
        <p:blipFill>
          <a:blip r:embed="rId2"/>
          <a:stretch>
            <a:fillRect/>
          </a:stretch>
        </p:blipFill>
        <p:spPr>
          <a:xfrm>
            <a:off x="431800" y="1690688"/>
            <a:ext cx="10922000" cy="4254500"/>
          </a:xfrm>
          <a:prstGeom prst="rect">
            <a:avLst/>
          </a:prstGeom>
        </p:spPr>
      </p:pic>
    </p:spTree>
    <p:extLst>
      <p:ext uri="{BB962C8B-B14F-4D97-AF65-F5344CB8AC3E}">
        <p14:creationId xmlns:p14="http://schemas.microsoft.com/office/powerpoint/2010/main" val="605372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measure metabolic rates</a:t>
            </a:r>
          </a:p>
        </p:txBody>
      </p:sp>
      <p:pic>
        <p:nvPicPr>
          <p:cNvPr id="5" name="Picture 4"/>
          <p:cNvPicPr>
            <a:picLocks noChangeAspect="1"/>
          </p:cNvPicPr>
          <p:nvPr/>
        </p:nvPicPr>
        <p:blipFill>
          <a:blip r:embed="rId2"/>
          <a:stretch>
            <a:fillRect/>
          </a:stretch>
        </p:blipFill>
        <p:spPr>
          <a:xfrm>
            <a:off x="6362467" y="1690688"/>
            <a:ext cx="5586756" cy="4975704"/>
          </a:xfrm>
          <a:prstGeom prst="rect">
            <a:avLst/>
          </a:prstGeom>
        </p:spPr>
      </p:pic>
      <p:pic>
        <p:nvPicPr>
          <p:cNvPr id="8" name="Picture 7"/>
          <p:cNvPicPr>
            <a:picLocks noChangeAspect="1"/>
          </p:cNvPicPr>
          <p:nvPr/>
        </p:nvPicPr>
        <p:blipFill>
          <a:blip r:embed="rId3"/>
          <a:stretch>
            <a:fillRect/>
          </a:stretch>
        </p:blipFill>
        <p:spPr>
          <a:xfrm>
            <a:off x="0" y="1690688"/>
            <a:ext cx="6603860" cy="4667582"/>
          </a:xfrm>
          <a:prstGeom prst="rect">
            <a:avLst/>
          </a:prstGeom>
        </p:spPr>
      </p:pic>
    </p:spTree>
    <p:extLst>
      <p:ext uri="{BB962C8B-B14F-4D97-AF65-F5344CB8AC3E}">
        <p14:creationId xmlns:p14="http://schemas.microsoft.com/office/powerpoint/2010/main" val="1911921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Major Determinants of Energy Expenditure</a:t>
            </a:r>
            <a:endParaRPr lang="en-US" dirty="0"/>
          </a:p>
        </p:txBody>
      </p:sp>
      <p:sp>
        <p:nvSpPr>
          <p:cNvPr id="6" name="Content Placeholder 5"/>
          <p:cNvSpPr>
            <a:spLocks noGrp="1"/>
          </p:cNvSpPr>
          <p:nvPr>
            <p:ph idx="1"/>
          </p:nvPr>
        </p:nvSpPr>
        <p:spPr>
          <a:xfrm>
            <a:off x="5985469" y="1600201"/>
            <a:ext cx="5963724" cy="4525963"/>
          </a:xfrm>
        </p:spPr>
        <p:txBody>
          <a:bodyPr>
            <a:normAutofit lnSpcReduction="10000"/>
          </a:bodyPr>
          <a:lstStyle/>
          <a:p>
            <a:r>
              <a:rPr lang="en-US" dirty="0"/>
              <a:t>Amount of metabolically active tissue (fat-free mass)</a:t>
            </a:r>
          </a:p>
          <a:p>
            <a:r>
              <a:rPr lang="en-US" dirty="0"/>
              <a:t>How </a:t>
            </a:r>
            <a:r>
              <a:rPr lang="en-US" b="1" i="1" u="sng" dirty="0"/>
              <a:t>inefficient</a:t>
            </a:r>
            <a:r>
              <a:rPr lang="en-US" b="1" i="1" dirty="0"/>
              <a:t> </a:t>
            </a:r>
            <a:r>
              <a:rPr lang="en-US" dirty="0"/>
              <a:t>that tissue is</a:t>
            </a:r>
          </a:p>
          <a:p>
            <a:pPr lvl="1"/>
            <a:r>
              <a:rPr lang="en-US" dirty="0"/>
              <a:t>In terms of weight loss, inefficiency is good</a:t>
            </a:r>
          </a:p>
          <a:p>
            <a:r>
              <a:rPr lang="en-US" dirty="0"/>
              <a:t>Strong relationship between REE and Fat-Free Mass</a:t>
            </a:r>
          </a:p>
          <a:p>
            <a:r>
              <a:rPr lang="en-US" dirty="0"/>
              <a:t>Modified by</a:t>
            </a:r>
          </a:p>
          <a:p>
            <a:pPr lvl="1"/>
            <a:r>
              <a:rPr lang="en-US" dirty="0"/>
              <a:t>Age (declines with age)</a:t>
            </a:r>
          </a:p>
          <a:p>
            <a:pPr lvl="1"/>
            <a:r>
              <a:rPr lang="en-US" dirty="0"/>
              <a:t>Sex (~11% higher in males)</a:t>
            </a:r>
          </a:p>
          <a:p>
            <a:pPr lvl="1"/>
            <a:r>
              <a:rPr lang="en-US" dirty="0"/>
              <a:t>Genetics (V</a:t>
            </a:r>
            <a:r>
              <a:rPr lang="en-US" baseline="-25000" dirty="0"/>
              <a:t>g</a:t>
            </a:r>
            <a:r>
              <a:rPr lang="en-US" dirty="0"/>
              <a:t> ~ 11%)</a:t>
            </a:r>
          </a:p>
        </p:txBody>
      </p:sp>
      <p:pic>
        <p:nvPicPr>
          <p:cNvPr id="7" name="Picture 6"/>
          <p:cNvPicPr>
            <a:picLocks noChangeAspect="1"/>
          </p:cNvPicPr>
          <p:nvPr/>
        </p:nvPicPr>
        <p:blipFill>
          <a:blip r:embed="rId3"/>
          <a:stretch>
            <a:fillRect/>
          </a:stretch>
        </p:blipFill>
        <p:spPr>
          <a:xfrm>
            <a:off x="1477528" y="1378527"/>
            <a:ext cx="3297996" cy="4418763"/>
          </a:xfrm>
          <a:prstGeom prst="rect">
            <a:avLst/>
          </a:prstGeom>
        </p:spPr>
      </p:pic>
      <p:sp>
        <p:nvSpPr>
          <p:cNvPr id="8" name="TextBox 7"/>
          <p:cNvSpPr txBox="1"/>
          <p:nvPr/>
        </p:nvSpPr>
        <p:spPr>
          <a:xfrm>
            <a:off x="1100714" y="5688449"/>
            <a:ext cx="4622242" cy="1169551"/>
          </a:xfrm>
          <a:prstGeom prst="rect">
            <a:avLst/>
          </a:prstGeom>
          <a:noFill/>
        </p:spPr>
        <p:txBody>
          <a:bodyPr wrap="square" rtlCol="0">
            <a:spAutoFit/>
          </a:bodyPr>
          <a:lstStyle/>
          <a:p>
            <a:r>
              <a:rPr lang="en-US" sz="1400" dirty="0" err="1"/>
              <a:t>Illner</a:t>
            </a:r>
            <a:r>
              <a:rPr lang="en-US" sz="1400" dirty="0"/>
              <a:t> K, </a:t>
            </a:r>
            <a:r>
              <a:rPr lang="en-US" sz="1400" dirty="0" err="1"/>
              <a:t>Brinkmann</a:t>
            </a:r>
            <a:r>
              <a:rPr lang="en-US" sz="1400" dirty="0"/>
              <a:t> G, Heller M, </a:t>
            </a:r>
            <a:r>
              <a:rPr lang="en-US" sz="1400" dirty="0" err="1"/>
              <a:t>Bosy-Westphal</a:t>
            </a:r>
            <a:r>
              <a:rPr lang="en-US" sz="1400" dirty="0"/>
              <a:t> A, Muller MJ. Metabolically active components of fat free mass and resting energy expenditure in </a:t>
            </a:r>
            <a:r>
              <a:rPr lang="en-US" sz="1400" dirty="0" err="1"/>
              <a:t>nonobese</a:t>
            </a:r>
            <a:r>
              <a:rPr lang="en-US" sz="1400" dirty="0"/>
              <a:t> adults. Am J </a:t>
            </a:r>
            <a:r>
              <a:rPr lang="en-US" sz="1400" dirty="0" err="1"/>
              <a:t>Physiol</a:t>
            </a:r>
            <a:r>
              <a:rPr lang="en-US" sz="1400" dirty="0"/>
              <a:t> </a:t>
            </a:r>
            <a:r>
              <a:rPr lang="en-US" sz="1400" dirty="0" err="1"/>
              <a:t>Endocrinol</a:t>
            </a:r>
            <a:r>
              <a:rPr lang="en-US" sz="1400" dirty="0"/>
              <a:t> </a:t>
            </a:r>
            <a:r>
              <a:rPr lang="en-US" sz="1400" dirty="0" err="1"/>
              <a:t>Metab</a:t>
            </a:r>
            <a:r>
              <a:rPr lang="en-US" sz="1400" dirty="0"/>
              <a:t>. 2000; 278: E308-15. </a:t>
            </a:r>
          </a:p>
          <a:p>
            <a:endParaRPr lang="en-US" sz="1400" dirty="0"/>
          </a:p>
        </p:txBody>
      </p:sp>
    </p:spTree>
    <p:extLst>
      <p:ext uri="{BB962C8B-B14F-4D97-AF65-F5344CB8AC3E}">
        <p14:creationId xmlns:p14="http://schemas.microsoft.com/office/powerpoint/2010/main" val="240789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blinds(horizontal)">
                                      <p:cBhvr>
                                        <p:cTn id="25" dur="500"/>
                                        <p:tgtEl>
                                          <p:spTgt spid="6">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blinds(horizontal)">
                                      <p:cBhvr>
                                        <p:cTn id="28" dur="500"/>
                                        <p:tgtEl>
                                          <p:spTgt spid="6">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linds(horizontal)">
                                      <p:cBhvr>
                                        <p:cTn id="31" dur="500"/>
                                        <p:tgtEl>
                                          <p:spTgt spid="6">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blinds(horizontal)">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9243-8EA7-2049-8248-0B0857EE11A4}"/>
              </a:ext>
            </a:extLst>
          </p:cNvPr>
          <p:cNvSpPr>
            <a:spLocks noGrp="1"/>
          </p:cNvSpPr>
          <p:nvPr>
            <p:ph type="title"/>
          </p:nvPr>
        </p:nvSpPr>
        <p:spPr/>
        <p:txBody>
          <a:bodyPr/>
          <a:lstStyle/>
          <a:p>
            <a:r>
              <a:rPr lang="en-US" dirty="0"/>
              <a:t>Deriving 3500 Calorie “Rule”</a:t>
            </a:r>
          </a:p>
        </p:txBody>
      </p:sp>
      <p:sp>
        <p:nvSpPr>
          <p:cNvPr id="3" name="Content Placeholder 2">
            <a:extLst>
              <a:ext uri="{FF2B5EF4-FFF2-40B4-BE49-F238E27FC236}">
                <a16:creationId xmlns:a16="http://schemas.microsoft.com/office/drawing/2014/main" id="{D6D6971D-7D45-BF40-AC18-3AC87846755D}"/>
              </a:ext>
            </a:extLst>
          </p:cNvPr>
          <p:cNvSpPr>
            <a:spLocks noGrp="1"/>
          </p:cNvSpPr>
          <p:nvPr>
            <p:ph idx="1"/>
          </p:nvPr>
        </p:nvSpPr>
        <p:spPr/>
        <p:txBody>
          <a:bodyPr>
            <a:normAutofit/>
          </a:bodyPr>
          <a:lstStyle/>
          <a:p>
            <a:r>
              <a:rPr lang="en-US" dirty="0"/>
              <a:t>Based on the amount of calories in a </a:t>
            </a:r>
            <a:r>
              <a:rPr lang="en-US" dirty="0" err="1"/>
              <a:t>lb</a:t>
            </a:r>
            <a:r>
              <a:rPr lang="en-US" dirty="0"/>
              <a:t> of human fat tissue </a:t>
            </a:r>
          </a:p>
          <a:p>
            <a:endParaRPr lang="en-US" dirty="0"/>
          </a:p>
          <a:p>
            <a:pPr marL="514350" indent="-514350">
              <a:buFont typeface="+mj-lt"/>
              <a:buAutoNum type="arabicPeriod"/>
            </a:pPr>
            <a:r>
              <a:rPr lang="en-US" dirty="0"/>
              <a:t>Calculate the number of calories in one pound (454g) fat based on its Atwater factor and the percent of lipid in fat (87% lipid).</a:t>
            </a:r>
          </a:p>
          <a:p>
            <a:pPr marL="514350" indent="-514350">
              <a:buFont typeface="+mj-lt"/>
              <a:buAutoNum type="arabicPeriod"/>
            </a:pPr>
            <a:r>
              <a:rPr lang="en-US" dirty="0"/>
              <a:t>To lose that amount of weight how many calories would be need to reduced per day, presuming EE is constant.  Consider if your timeframe is</a:t>
            </a:r>
          </a:p>
          <a:p>
            <a:pPr lvl="2"/>
            <a:r>
              <a:rPr lang="en-US" dirty="0"/>
              <a:t>One week</a:t>
            </a:r>
          </a:p>
          <a:p>
            <a:pPr lvl="2"/>
            <a:r>
              <a:rPr lang="en-US" dirty="0"/>
              <a:t>One month</a:t>
            </a:r>
          </a:p>
          <a:p>
            <a:pPr lvl="2"/>
            <a:r>
              <a:rPr lang="en-US" dirty="0"/>
              <a:t>One day</a:t>
            </a:r>
          </a:p>
        </p:txBody>
      </p:sp>
    </p:spTree>
    <p:extLst>
      <p:ext uri="{BB962C8B-B14F-4D97-AF65-F5344CB8AC3E}">
        <p14:creationId xmlns:p14="http://schemas.microsoft.com/office/powerpoint/2010/main" val="1018885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4786-7BD3-6240-AD0A-131842C7299E}"/>
              </a:ext>
            </a:extLst>
          </p:cNvPr>
          <p:cNvSpPr>
            <a:spLocks noGrp="1"/>
          </p:cNvSpPr>
          <p:nvPr>
            <p:ph type="title"/>
          </p:nvPr>
        </p:nvSpPr>
        <p:spPr/>
        <p:txBody>
          <a:bodyPr/>
          <a:lstStyle/>
          <a:p>
            <a:r>
              <a:rPr lang="en-US" dirty="0"/>
              <a:t>This does not work, why?</a:t>
            </a:r>
          </a:p>
        </p:txBody>
      </p:sp>
      <p:sp>
        <p:nvSpPr>
          <p:cNvPr id="4" name="Text Placeholder 3">
            <a:extLst>
              <a:ext uri="{FF2B5EF4-FFF2-40B4-BE49-F238E27FC236}">
                <a16:creationId xmlns:a16="http://schemas.microsoft.com/office/drawing/2014/main" id="{15503121-B9C0-3841-BF16-C23BC2136C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9602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Over/underfeeding and metabolic rates</a:t>
            </a:r>
          </a:p>
        </p:txBody>
      </p:sp>
      <p:sp>
        <p:nvSpPr>
          <p:cNvPr id="4" name="TextBox 3"/>
          <p:cNvSpPr txBox="1"/>
          <p:nvPr/>
        </p:nvSpPr>
        <p:spPr>
          <a:xfrm>
            <a:off x="838200" y="5550195"/>
            <a:ext cx="11006470" cy="923330"/>
          </a:xfrm>
          <a:prstGeom prst="rect">
            <a:avLst/>
          </a:prstGeom>
          <a:noFill/>
        </p:spPr>
        <p:txBody>
          <a:bodyPr wrap="square" rtlCol="0">
            <a:spAutoFit/>
          </a:bodyPr>
          <a:lstStyle/>
          <a:p>
            <a:r>
              <a:rPr lang="en-US" b="1" dirty="0" err="1"/>
              <a:t>Le</a:t>
            </a:r>
            <a:r>
              <a:rPr lang="en-US" b="1" dirty="0" err="1">
                <a:effectLst/>
              </a:rPr>
              <a:t>ibel</a:t>
            </a:r>
            <a:r>
              <a:rPr lang="en-US" b="1" dirty="0">
                <a:effectLst/>
              </a:rPr>
              <a:t> R, </a:t>
            </a:r>
            <a:r>
              <a:rPr lang="en-US" b="1" dirty="0" err="1">
                <a:effectLst/>
              </a:rPr>
              <a:t>Osenbaum</a:t>
            </a:r>
            <a:r>
              <a:rPr lang="en-US" b="1" dirty="0">
                <a:effectLst/>
              </a:rPr>
              <a:t> MIR, </a:t>
            </a:r>
            <a:r>
              <a:rPr lang="en-US" b="1" dirty="0" err="1">
                <a:effectLst/>
              </a:rPr>
              <a:t>Leibel</a:t>
            </a:r>
            <a:r>
              <a:rPr lang="en-US" b="1" dirty="0">
                <a:effectLst/>
              </a:rPr>
              <a:t> RL, Rosenbaum M, Hirsch J.</a:t>
            </a:r>
            <a:r>
              <a:rPr lang="en-US" dirty="0">
                <a:effectLst/>
              </a:rPr>
              <a:t> Changes in energy expenditure resulting from altered body weight. </a:t>
            </a:r>
            <a:r>
              <a:rPr lang="en-US" i="1" dirty="0">
                <a:effectLst/>
              </a:rPr>
              <a:t>N. Engl. J. Med.</a:t>
            </a:r>
            <a:r>
              <a:rPr lang="en-US" dirty="0">
                <a:effectLst/>
              </a:rPr>
              <a:t> 1995;332(10):621–8. </a:t>
            </a:r>
            <a:r>
              <a:rPr lang="de-DE" dirty="0">
                <a:effectLst/>
                <a:hlinkClick r:id="rId2"/>
              </a:rPr>
              <a:t>http://dx.doi.org/10.1056/NEJM199503093321001</a:t>
            </a:r>
            <a:endParaRPr lang="en-US" dirty="0">
              <a:effectLst/>
            </a:endParaRPr>
          </a:p>
          <a:p>
            <a:endParaRPr lang="en-US" dirty="0"/>
          </a:p>
        </p:txBody>
      </p:sp>
      <p:pic>
        <p:nvPicPr>
          <p:cNvPr id="5" name="Picture 4"/>
          <p:cNvPicPr>
            <a:picLocks noChangeAspect="1"/>
          </p:cNvPicPr>
          <p:nvPr/>
        </p:nvPicPr>
        <p:blipFill>
          <a:blip r:embed="rId3"/>
          <a:stretch>
            <a:fillRect/>
          </a:stretch>
        </p:blipFill>
        <p:spPr>
          <a:xfrm>
            <a:off x="2940050" y="1244600"/>
            <a:ext cx="6311900" cy="4368800"/>
          </a:xfrm>
          <a:prstGeom prst="rect">
            <a:avLst/>
          </a:prstGeom>
        </p:spPr>
      </p:pic>
    </p:spTree>
    <p:extLst>
      <p:ext uri="{BB962C8B-B14F-4D97-AF65-F5344CB8AC3E}">
        <p14:creationId xmlns:p14="http://schemas.microsoft.com/office/powerpoint/2010/main" val="653810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9ED1-48A6-654C-9D6D-E5A6BACC9AE4}"/>
              </a:ext>
            </a:extLst>
          </p:cNvPr>
          <p:cNvSpPr>
            <a:spLocks noGrp="1"/>
          </p:cNvSpPr>
          <p:nvPr>
            <p:ph type="title"/>
          </p:nvPr>
        </p:nvSpPr>
        <p:spPr/>
        <p:txBody>
          <a:bodyPr/>
          <a:lstStyle/>
          <a:p>
            <a:r>
              <a:rPr lang="en-US" dirty="0"/>
              <a:t>Graded Quiz </a:t>
            </a:r>
            <a:r>
              <a:rPr lang="en-US"/>
              <a:t>Question #3</a:t>
            </a:r>
            <a:endParaRPr lang="en-US" dirty="0"/>
          </a:p>
        </p:txBody>
      </p:sp>
      <p:sp>
        <p:nvSpPr>
          <p:cNvPr id="3" name="Content Placeholder 2">
            <a:extLst>
              <a:ext uri="{FF2B5EF4-FFF2-40B4-BE49-F238E27FC236}">
                <a16:creationId xmlns:a16="http://schemas.microsoft.com/office/drawing/2014/main" id="{DC2A1A9D-FBAE-9E4F-B803-7BE098AC0A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8056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Biggest Loser Follow-Up Study</a:t>
            </a:r>
          </a:p>
        </p:txBody>
      </p:sp>
      <p:pic>
        <p:nvPicPr>
          <p:cNvPr id="4" name="Picture 3"/>
          <p:cNvPicPr>
            <a:picLocks noChangeAspect="1"/>
          </p:cNvPicPr>
          <p:nvPr/>
        </p:nvPicPr>
        <p:blipFill>
          <a:blip r:embed="rId3"/>
          <a:stretch>
            <a:fillRect/>
          </a:stretch>
        </p:blipFill>
        <p:spPr>
          <a:xfrm>
            <a:off x="838200" y="1477778"/>
            <a:ext cx="4737100" cy="4965700"/>
          </a:xfrm>
          <a:prstGeom prst="rect">
            <a:avLst/>
          </a:prstGeom>
        </p:spPr>
      </p:pic>
      <p:pic>
        <p:nvPicPr>
          <p:cNvPr id="5" name="Picture 4"/>
          <p:cNvPicPr>
            <a:picLocks noChangeAspect="1"/>
          </p:cNvPicPr>
          <p:nvPr/>
        </p:nvPicPr>
        <p:blipFill>
          <a:blip r:embed="rId4"/>
          <a:stretch>
            <a:fillRect/>
          </a:stretch>
        </p:blipFill>
        <p:spPr>
          <a:xfrm>
            <a:off x="6025116" y="1985778"/>
            <a:ext cx="5207000" cy="3949700"/>
          </a:xfrm>
          <a:prstGeom prst="rect">
            <a:avLst/>
          </a:prstGeom>
        </p:spPr>
      </p:pic>
    </p:spTree>
    <p:extLst>
      <p:ext uri="{BB962C8B-B14F-4D97-AF65-F5344CB8AC3E}">
        <p14:creationId xmlns:p14="http://schemas.microsoft.com/office/powerpoint/2010/main" val="1673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1ED0-786D-AA42-9A62-01196C9D7367}"/>
              </a:ext>
            </a:extLst>
          </p:cNvPr>
          <p:cNvSpPr>
            <a:spLocks noGrp="1"/>
          </p:cNvSpPr>
          <p:nvPr>
            <p:ph type="title"/>
          </p:nvPr>
        </p:nvSpPr>
        <p:spPr/>
        <p:txBody>
          <a:bodyPr/>
          <a:lstStyle/>
          <a:p>
            <a:r>
              <a:rPr lang="en-US" dirty="0"/>
              <a:t>A dynamic model of weight loss</a:t>
            </a:r>
          </a:p>
        </p:txBody>
      </p:sp>
      <p:sp>
        <p:nvSpPr>
          <p:cNvPr id="3" name="Content Placeholder 2">
            <a:extLst>
              <a:ext uri="{FF2B5EF4-FFF2-40B4-BE49-F238E27FC236}">
                <a16:creationId xmlns:a16="http://schemas.microsoft.com/office/drawing/2014/main" id="{FF178B54-A20E-D240-9C6A-033076223BA7}"/>
              </a:ext>
            </a:extLst>
          </p:cNvPr>
          <p:cNvSpPr>
            <a:spLocks noGrp="1"/>
          </p:cNvSpPr>
          <p:nvPr>
            <p:ph idx="1"/>
          </p:nvPr>
        </p:nvSpPr>
        <p:spPr>
          <a:xfrm>
            <a:off x="838200" y="1825625"/>
            <a:ext cx="5237136" cy="4351338"/>
          </a:xfrm>
        </p:spPr>
        <p:txBody>
          <a:bodyPr/>
          <a:lstStyle/>
          <a:p>
            <a:pPr marL="514350" indent="-514350">
              <a:buFont typeface="+mj-lt"/>
              <a:buAutoNum type="arabicPeriod"/>
            </a:pPr>
            <a:r>
              <a:rPr lang="en-US" dirty="0"/>
              <a:t>Negative energy balance</a:t>
            </a:r>
          </a:p>
          <a:p>
            <a:pPr marL="514350" indent="-514350">
              <a:buFont typeface="+mj-lt"/>
              <a:buAutoNum type="arabicPeriod"/>
            </a:pPr>
            <a:r>
              <a:rPr lang="en-US" dirty="0"/>
              <a:t>Loss of mass</a:t>
            </a:r>
          </a:p>
          <a:p>
            <a:pPr marL="514350" indent="-514350">
              <a:buFont typeface="+mj-lt"/>
              <a:buAutoNum type="arabicPeriod"/>
            </a:pPr>
            <a:r>
              <a:rPr lang="en-US" dirty="0"/>
              <a:t>Reduction in energy expenditure</a:t>
            </a:r>
          </a:p>
          <a:p>
            <a:pPr marL="514350" indent="-514350">
              <a:buFont typeface="+mj-lt"/>
              <a:buAutoNum type="arabicPeriod"/>
            </a:pPr>
            <a:r>
              <a:rPr lang="en-US" dirty="0"/>
              <a:t>Less negative energy balance</a:t>
            </a:r>
          </a:p>
          <a:p>
            <a:pPr marL="514350" indent="-514350">
              <a:buFont typeface="+mj-lt"/>
              <a:buAutoNum type="arabicPeriod"/>
            </a:pPr>
            <a:r>
              <a:rPr lang="en-US" dirty="0"/>
              <a:t>Reduced weight loss</a:t>
            </a:r>
          </a:p>
          <a:p>
            <a:pPr marL="514350" indent="-514350">
              <a:buFont typeface="+mj-lt"/>
              <a:buAutoNum type="arabicPeriod"/>
            </a:pPr>
            <a:endParaRPr lang="en-US" dirty="0"/>
          </a:p>
        </p:txBody>
      </p:sp>
      <p:sp>
        <p:nvSpPr>
          <p:cNvPr id="4" name="TextBox 3">
            <a:extLst>
              <a:ext uri="{FF2B5EF4-FFF2-40B4-BE49-F238E27FC236}">
                <a16:creationId xmlns:a16="http://schemas.microsoft.com/office/drawing/2014/main" id="{B532FB56-6888-5745-8ED5-FC76B978C554}"/>
              </a:ext>
            </a:extLst>
          </p:cNvPr>
          <p:cNvSpPr txBox="1"/>
          <p:nvPr/>
        </p:nvSpPr>
        <p:spPr>
          <a:xfrm>
            <a:off x="6214820" y="2107769"/>
            <a:ext cx="5579390" cy="369332"/>
          </a:xfrm>
          <a:prstGeom prst="rect">
            <a:avLst/>
          </a:prstGeom>
          <a:noFill/>
        </p:spPr>
        <p:txBody>
          <a:bodyPr wrap="square" rtlCol="0">
            <a:spAutoFit/>
          </a:bodyPr>
          <a:lstStyle/>
          <a:p>
            <a:r>
              <a:rPr lang="en-US" dirty="0">
                <a:hlinkClick r:id="rId2"/>
              </a:rPr>
              <a:t>https://</a:t>
            </a:r>
            <a:r>
              <a:rPr lang="en-US" dirty="0" err="1">
                <a:hlinkClick r:id="rId2"/>
              </a:rPr>
              <a:t>www.niddk.nih.gov</a:t>
            </a:r>
            <a:r>
              <a:rPr lang="en-US" dirty="0">
                <a:hlinkClick r:id="rId2"/>
              </a:rPr>
              <a:t>/</a:t>
            </a:r>
            <a:r>
              <a:rPr lang="en-US" dirty="0" err="1">
                <a:hlinkClick r:id="rId2"/>
              </a:rPr>
              <a:t>bwp</a:t>
            </a:r>
            <a:endParaRPr lang="en-US" dirty="0"/>
          </a:p>
        </p:txBody>
      </p:sp>
    </p:spTree>
    <p:extLst>
      <p:ext uri="{BB962C8B-B14F-4D97-AF65-F5344CB8AC3E}">
        <p14:creationId xmlns:p14="http://schemas.microsoft.com/office/powerpoint/2010/main" val="191001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1D06-2013-7843-9069-8F060CE0A52C}"/>
              </a:ext>
            </a:extLst>
          </p:cNvPr>
          <p:cNvSpPr>
            <a:spLocks noGrp="1"/>
          </p:cNvSpPr>
          <p:nvPr>
            <p:ph type="title"/>
          </p:nvPr>
        </p:nvSpPr>
        <p:spPr/>
        <p:txBody>
          <a:bodyPr/>
          <a:lstStyle/>
          <a:p>
            <a:r>
              <a:rPr lang="en-US" dirty="0"/>
              <a:t>Public Policy and Caloric Elasticity</a:t>
            </a:r>
          </a:p>
        </p:txBody>
      </p:sp>
      <p:sp>
        <p:nvSpPr>
          <p:cNvPr id="3" name="Content Placeholder 2">
            <a:extLst>
              <a:ext uri="{FF2B5EF4-FFF2-40B4-BE49-F238E27FC236}">
                <a16:creationId xmlns:a16="http://schemas.microsoft.com/office/drawing/2014/main" id="{6C662CEB-FEA8-D54B-A51B-DC929A002AEA}"/>
              </a:ext>
            </a:extLst>
          </p:cNvPr>
          <p:cNvSpPr>
            <a:spLocks noGrp="1"/>
          </p:cNvSpPr>
          <p:nvPr>
            <p:ph idx="1"/>
          </p:nvPr>
        </p:nvSpPr>
        <p:spPr>
          <a:xfrm>
            <a:off x="838200" y="1825625"/>
            <a:ext cx="4431224" cy="4351338"/>
          </a:xfrm>
        </p:spPr>
        <p:txBody>
          <a:bodyPr/>
          <a:lstStyle/>
          <a:p>
            <a:r>
              <a:rPr lang="en-US" dirty="0"/>
              <a:t>USDA Report on a Soda Tax</a:t>
            </a:r>
          </a:p>
          <a:p>
            <a:pPr lvl="1"/>
            <a:r>
              <a:rPr lang="en-US" dirty="0"/>
              <a:t>Taxing Sodas at 20%</a:t>
            </a:r>
          </a:p>
          <a:p>
            <a:pPr lvl="1"/>
            <a:r>
              <a:rPr lang="en-US" dirty="0"/>
              <a:t>Estimated to reduce calories by 40 Cal/day</a:t>
            </a:r>
          </a:p>
          <a:p>
            <a:r>
              <a:rPr lang="en-US" dirty="0">
                <a:solidFill>
                  <a:schemeClr val="accent1">
                    <a:lumMod val="60000"/>
                    <a:lumOff val="40000"/>
                  </a:schemeClr>
                </a:solidFill>
              </a:rPr>
              <a:t>Non-adapted model</a:t>
            </a:r>
          </a:p>
          <a:p>
            <a:r>
              <a:rPr lang="en-US" dirty="0">
                <a:solidFill>
                  <a:srgbClr val="FF0000"/>
                </a:solidFill>
              </a:rPr>
              <a:t>Adaptive model</a:t>
            </a:r>
          </a:p>
        </p:txBody>
      </p:sp>
      <p:pic>
        <p:nvPicPr>
          <p:cNvPr id="4" name="Picture 3">
            <a:extLst>
              <a:ext uri="{FF2B5EF4-FFF2-40B4-BE49-F238E27FC236}">
                <a16:creationId xmlns:a16="http://schemas.microsoft.com/office/drawing/2014/main" id="{469F56AB-EB74-CC47-9F45-DE6D2858A1FA}"/>
              </a:ext>
            </a:extLst>
          </p:cNvPr>
          <p:cNvPicPr>
            <a:picLocks noChangeAspect="1"/>
          </p:cNvPicPr>
          <p:nvPr/>
        </p:nvPicPr>
        <p:blipFill>
          <a:blip r:embed="rId2"/>
          <a:stretch>
            <a:fillRect/>
          </a:stretch>
        </p:blipFill>
        <p:spPr>
          <a:xfrm>
            <a:off x="5854590" y="1307170"/>
            <a:ext cx="4803079" cy="3838268"/>
          </a:xfrm>
          <a:prstGeom prst="rect">
            <a:avLst/>
          </a:prstGeom>
        </p:spPr>
      </p:pic>
      <p:sp>
        <p:nvSpPr>
          <p:cNvPr id="5" name="Rectangle 4">
            <a:extLst>
              <a:ext uri="{FF2B5EF4-FFF2-40B4-BE49-F238E27FC236}">
                <a16:creationId xmlns:a16="http://schemas.microsoft.com/office/drawing/2014/main" id="{49CF0D7B-E14A-454D-A64B-42C77D9852AB}"/>
              </a:ext>
            </a:extLst>
          </p:cNvPr>
          <p:cNvSpPr/>
          <p:nvPr/>
        </p:nvSpPr>
        <p:spPr>
          <a:xfrm>
            <a:off x="5620718" y="5309108"/>
            <a:ext cx="6096000" cy="646331"/>
          </a:xfrm>
          <a:prstGeom prst="rect">
            <a:avLst/>
          </a:prstGeom>
        </p:spPr>
        <p:txBody>
          <a:bodyPr>
            <a:spAutoFit/>
          </a:bodyPr>
          <a:lstStyle/>
          <a:p>
            <a:pPr marL="406400" indent="-406400"/>
            <a:r>
              <a:rPr lang="en-US" dirty="0"/>
              <a:t>Hall, K. D. </a:t>
            </a:r>
            <a:r>
              <a:rPr lang="en-US" i="1" dirty="0"/>
              <a:t>et al.</a:t>
            </a:r>
            <a:r>
              <a:rPr lang="en-US" dirty="0"/>
              <a:t> Quantification of the effect of energy imbalance on bodyweight. </a:t>
            </a:r>
            <a:r>
              <a:rPr lang="en-US" i="1" dirty="0"/>
              <a:t>Lancet</a:t>
            </a:r>
            <a:r>
              <a:rPr lang="en-US" dirty="0"/>
              <a:t> </a:t>
            </a:r>
            <a:r>
              <a:rPr lang="en-US" b="1" dirty="0"/>
              <a:t>378,</a:t>
            </a:r>
            <a:r>
              <a:rPr lang="en-US" dirty="0"/>
              <a:t> 826–837 (2011).</a:t>
            </a:r>
            <a:endParaRPr lang="en-US" dirty="0">
              <a:effectLst/>
            </a:endParaRPr>
          </a:p>
        </p:txBody>
      </p:sp>
    </p:spTree>
    <p:extLst>
      <p:ext uri="{BB962C8B-B14F-4D97-AF65-F5344CB8AC3E}">
        <p14:creationId xmlns:p14="http://schemas.microsoft.com/office/powerpoint/2010/main" val="4251891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DA9C1-0B4D-2242-9250-40F03E76AAE7}"/>
              </a:ext>
            </a:extLst>
          </p:cNvPr>
          <p:cNvSpPr>
            <a:spLocks noGrp="1"/>
          </p:cNvSpPr>
          <p:nvPr>
            <p:ph type="title"/>
          </p:nvPr>
        </p:nvSpPr>
        <p:spPr/>
        <p:txBody>
          <a:bodyPr/>
          <a:lstStyle/>
          <a:p>
            <a:r>
              <a:rPr lang="en-US" dirty="0"/>
              <a:t>How is appetite modified by weight loss?</a:t>
            </a:r>
          </a:p>
        </p:txBody>
      </p:sp>
      <p:sp>
        <p:nvSpPr>
          <p:cNvPr id="5" name="Text Placeholder 4">
            <a:extLst>
              <a:ext uri="{FF2B5EF4-FFF2-40B4-BE49-F238E27FC236}">
                <a16:creationId xmlns:a16="http://schemas.microsoft.com/office/drawing/2014/main" id="{16DD73E8-DEDE-964C-B8D7-F5E113B054F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1872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weight loss affect appetite hormones</a:t>
            </a:r>
          </a:p>
        </p:txBody>
      </p:sp>
      <p:sp>
        <p:nvSpPr>
          <p:cNvPr id="4" name="TextBox 3"/>
          <p:cNvSpPr txBox="1"/>
          <p:nvPr/>
        </p:nvSpPr>
        <p:spPr>
          <a:xfrm>
            <a:off x="1989992" y="5627077"/>
            <a:ext cx="8212015" cy="923330"/>
          </a:xfrm>
          <a:prstGeom prst="rect">
            <a:avLst/>
          </a:prstGeom>
          <a:noFill/>
        </p:spPr>
        <p:txBody>
          <a:bodyPr wrap="square" rtlCol="0">
            <a:spAutoFit/>
          </a:bodyPr>
          <a:lstStyle/>
          <a:p>
            <a:r>
              <a:rPr lang="en-US" dirty="0" err="1">
                <a:effectLst/>
              </a:rPr>
              <a:t>Sumithran</a:t>
            </a:r>
            <a:r>
              <a:rPr lang="en-US" dirty="0">
                <a:effectLst/>
              </a:rPr>
              <a:t> P, Prendergast LA, </a:t>
            </a:r>
            <a:r>
              <a:rPr lang="en-US" dirty="0" err="1">
                <a:effectLst/>
              </a:rPr>
              <a:t>Delbridge</a:t>
            </a:r>
            <a:r>
              <a:rPr lang="en-US" dirty="0">
                <a:effectLst/>
              </a:rPr>
              <a:t> E, Purcell K, </a:t>
            </a:r>
            <a:r>
              <a:rPr lang="en-US" dirty="0" err="1">
                <a:effectLst/>
              </a:rPr>
              <a:t>Shulkes</a:t>
            </a:r>
            <a:r>
              <a:rPr lang="en-US" dirty="0">
                <a:effectLst/>
              </a:rPr>
              <a:t> A, </a:t>
            </a:r>
            <a:r>
              <a:rPr lang="en-US" dirty="0" err="1">
                <a:effectLst/>
              </a:rPr>
              <a:t>Kriketos</a:t>
            </a:r>
            <a:r>
              <a:rPr lang="en-US" dirty="0">
                <a:effectLst/>
              </a:rPr>
              <a:t> A, </a:t>
            </a:r>
            <a:r>
              <a:rPr lang="en-US" dirty="0" err="1">
                <a:effectLst/>
              </a:rPr>
              <a:t>Proietto</a:t>
            </a:r>
            <a:r>
              <a:rPr lang="en-US" dirty="0">
                <a:effectLst/>
              </a:rPr>
              <a:t> J. </a:t>
            </a:r>
            <a:r>
              <a:rPr lang="en-US" b="1" dirty="0">
                <a:effectLst/>
              </a:rPr>
              <a:t>Long-Term Persistence of Hormonal Adaptations to Weight Loss. </a:t>
            </a:r>
            <a:r>
              <a:rPr lang="en-US" dirty="0">
                <a:effectLst/>
              </a:rPr>
              <a:t>N </a:t>
            </a:r>
            <a:r>
              <a:rPr lang="en-US" dirty="0" err="1">
                <a:effectLst/>
              </a:rPr>
              <a:t>Engl</a:t>
            </a:r>
            <a:r>
              <a:rPr lang="en-US" dirty="0">
                <a:effectLst/>
              </a:rPr>
              <a:t> J Med. 2011; 365: 1597–604. </a:t>
            </a:r>
            <a:r>
              <a:rPr lang="en-US" dirty="0" err="1">
                <a:effectLst/>
              </a:rPr>
              <a:t>doi</a:t>
            </a:r>
            <a:r>
              <a:rPr lang="en-US" dirty="0">
                <a:effectLst/>
              </a:rPr>
              <a:t>: 10.1056/NEJMoa1105816.</a:t>
            </a:r>
          </a:p>
        </p:txBody>
      </p:sp>
      <p:pic>
        <p:nvPicPr>
          <p:cNvPr id="6" name="Picture 5"/>
          <p:cNvPicPr>
            <a:picLocks noChangeAspect="1"/>
          </p:cNvPicPr>
          <p:nvPr/>
        </p:nvPicPr>
        <p:blipFill>
          <a:blip r:embed="rId2"/>
          <a:stretch>
            <a:fillRect/>
          </a:stretch>
        </p:blipFill>
        <p:spPr>
          <a:xfrm>
            <a:off x="0" y="1705494"/>
            <a:ext cx="12192000" cy="3447011"/>
          </a:xfrm>
          <a:prstGeom prst="rect">
            <a:avLst/>
          </a:prstGeom>
        </p:spPr>
      </p:pic>
      <p:sp>
        <p:nvSpPr>
          <p:cNvPr id="3" name="TextBox 2"/>
          <p:cNvSpPr txBox="1"/>
          <p:nvPr/>
        </p:nvSpPr>
        <p:spPr>
          <a:xfrm>
            <a:off x="6200775" y="1314450"/>
            <a:ext cx="5305620" cy="369332"/>
          </a:xfrm>
          <a:prstGeom prst="rect">
            <a:avLst/>
          </a:prstGeom>
          <a:noFill/>
        </p:spPr>
        <p:txBody>
          <a:bodyPr wrap="none" rtlCol="0">
            <a:spAutoFit/>
          </a:bodyPr>
          <a:lstStyle/>
          <a:p>
            <a:r>
              <a:rPr lang="en-US"/>
              <a:t>Why does ghrelin go down, but PYY go up with a meal?</a:t>
            </a:r>
          </a:p>
        </p:txBody>
      </p:sp>
    </p:spTree>
    <p:extLst>
      <p:ext uri="{BB962C8B-B14F-4D97-AF65-F5344CB8AC3E}">
        <p14:creationId xmlns:p14="http://schemas.microsoft.com/office/powerpoint/2010/main" val="70828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5519-1CD4-AD43-B408-F0125A1CACB6}"/>
              </a:ext>
            </a:extLst>
          </p:cNvPr>
          <p:cNvSpPr>
            <a:spLocks noGrp="1"/>
          </p:cNvSpPr>
          <p:nvPr>
            <p:ph type="title"/>
          </p:nvPr>
        </p:nvSpPr>
        <p:spPr/>
        <p:txBody>
          <a:bodyPr/>
          <a:lstStyle/>
          <a:p>
            <a:r>
              <a:rPr lang="en-US" dirty="0"/>
              <a:t>What would this do to hunger</a:t>
            </a:r>
          </a:p>
        </p:txBody>
      </p:sp>
      <p:sp>
        <p:nvSpPr>
          <p:cNvPr id="3" name="Content Placeholder 2">
            <a:extLst>
              <a:ext uri="{FF2B5EF4-FFF2-40B4-BE49-F238E27FC236}">
                <a16:creationId xmlns:a16="http://schemas.microsoft.com/office/drawing/2014/main" id="{E4E1C836-7DDD-F549-873D-80C2584AF849}"/>
              </a:ext>
            </a:extLst>
          </p:cNvPr>
          <p:cNvSpPr>
            <a:spLocks noGrp="1"/>
          </p:cNvSpPr>
          <p:nvPr>
            <p:ph idx="1"/>
          </p:nvPr>
        </p:nvSpPr>
        <p:spPr>
          <a:xfrm>
            <a:off x="838200" y="1825625"/>
            <a:ext cx="4577862" cy="4351338"/>
          </a:xfrm>
        </p:spPr>
        <p:txBody>
          <a:bodyPr/>
          <a:lstStyle/>
          <a:p>
            <a:r>
              <a:rPr lang="en-US" dirty="0"/>
              <a:t>Less PYY</a:t>
            </a:r>
          </a:p>
          <a:p>
            <a:r>
              <a:rPr lang="en-US" dirty="0"/>
              <a:t>More Ghrelin</a:t>
            </a:r>
          </a:p>
          <a:p>
            <a:endParaRPr lang="en-US" dirty="0"/>
          </a:p>
          <a:p>
            <a:pPr marL="514350" indent="-514350">
              <a:buFont typeface="+mj-lt"/>
              <a:buAutoNum type="alphaUcPeriod"/>
            </a:pPr>
            <a:r>
              <a:rPr lang="en-US" dirty="0"/>
              <a:t>Hungrier</a:t>
            </a:r>
          </a:p>
          <a:p>
            <a:pPr marL="514350" indent="-514350">
              <a:buFont typeface="+mj-lt"/>
              <a:buAutoNum type="alphaUcPeriod"/>
            </a:pPr>
            <a:r>
              <a:rPr lang="en-US" dirty="0"/>
              <a:t>Less Hungry</a:t>
            </a:r>
          </a:p>
          <a:p>
            <a:pPr marL="514350" indent="-514350">
              <a:buFont typeface="+mj-lt"/>
              <a:buAutoNum type="alphaUcPeriod"/>
            </a:pPr>
            <a:r>
              <a:rPr lang="en-US" dirty="0"/>
              <a:t>Would be Balanced</a:t>
            </a:r>
          </a:p>
        </p:txBody>
      </p:sp>
      <p:pic>
        <p:nvPicPr>
          <p:cNvPr id="4" name="Picture 3">
            <a:extLst>
              <a:ext uri="{FF2B5EF4-FFF2-40B4-BE49-F238E27FC236}">
                <a16:creationId xmlns:a16="http://schemas.microsoft.com/office/drawing/2014/main" id="{DDF317B5-9D00-054D-99D7-840ECA932CE9}"/>
              </a:ext>
            </a:extLst>
          </p:cNvPr>
          <p:cNvPicPr>
            <a:picLocks noChangeAspect="1"/>
          </p:cNvPicPr>
          <p:nvPr/>
        </p:nvPicPr>
        <p:blipFill>
          <a:blip r:embed="rId2"/>
          <a:stretch>
            <a:fillRect/>
          </a:stretch>
        </p:blipFill>
        <p:spPr>
          <a:xfrm>
            <a:off x="4686530" y="1468438"/>
            <a:ext cx="6067049" cy="5389562"/>
          </a:xfrm>
          <a:prstGeom prst="rect">
            <a:avLst/>
          </a:prstGeom>
        </p:spPr>
      </p:pic>
    </p:spTree>
    <p:extLst>
      <p:ext uri="{BB962C8B-B14F-4D97-AF65-F5344CB8AC3E}">
        <p14:creationId xmlns:p14="http://schemas.microsoft.com/office/powerpoint/2010/main" val="21602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weight loss affect hunger?</a:t>
            </a:r>
          </a:p>
        </p:txBody>
      </p:sp>
      <p:pic>
        <p:nvPicPr>
          <p:cNvPr id="4" name="Picture 3"/>
          <p:cNvPicPr>
            <a:picLocks noChangeAspect="1"/>
          </p:cNvPicPr>
          <p:nvPr/>
        </p:nvPicPr>
        <p:blipFill>
          <a:blip r:embed="rId2"/>
          <a:stretch>
            <a:fillRect/>
          </a:stretch>
        </p:blipFill>
        <p:spPr>
          <a:xfrm>
            <a:off x="3018692" y="1512277"/>
            <a:ext cx="5345723" cy="5345723"/>
          </a:xfrm>
          <a:prstGeom prst="rect">
            <a:avLst/>
          </a:prstGeom>
        </p:spPr>
      </p:pic>
    </p:spTree>
    <p:extLst>
      <p:ext uri="{BB962C8B-B14F-4D97-AF65-F5344CB8AC3E}">
        <p14:creationId xmlns:p14="http://schemas.microsoft.com/office/powerpoint/2010/main" val="1201002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5243CC-13DE-144C-86E0-5DE0526486B2}"/>
              </a:ext>
            </a:extLst>
          </p:cNvPr>
          <p:cNvSpPr>
            <a:spLocks noGrp="1"/>
          </p:cNvSpPr>
          <p:nvPr>
            <p:ph type="title"/>
          </p:nvPr>
        </p:nvSpPr>
        <p:spPr/>
        <p:txBody>
          <a:bodyPr/>
          <a:lstStyle/>
          <a:p>
            <a:r>
              <a:rPr lang="en-US" dirty="0"/>
              <a:t>Physiological Adaptations Drive Us to Eat More, Implications for Weight </a:t>
            </a:r>
            <a:r>
              <a:rPr lang="en-US" dirty="0" err="1"/>
              <a:t>Discrimmination</a:t>
            </a:r>
            <a:r>
              <a:rPr lang="en-US" dirty="0"/>
              <a:t> </a:t>
            </a:r>
          </a:p>
        </p:txBody>
      </p:sp>
      <p:sp>
        <p:nvSpPr>
          <p:cNvPr id="5" name="Text Placeholder 4">
            <a:extLst>
              <a:ext uri="{FF2B5EF4-FFF2-40B4-BE49-F238E27FC236}">
                <a16:creationId xmlns:a16="http://schemas.microsoft.com/office/drawing/2014/main" id="{4EE0E767-6B62-D24D-8AEE-7559057F41A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1341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relationship between intake and expenditure?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51369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Relationship between activity and intake</a:t>
            </a:r>
          </a:p>
        </p:txBody>
      </p:sp>
      <p:pic>
        <p:nvPicPr>
          <p:cNvPr id="7" name="Picture 6"/>
          <p:cNvPicPr>
            <a:picLocks noChangeAspect="1"/>
          </p:cNvPicPr>
          <p:nvPr/>
        </p:nvPicPr>
        <p:blipFill>
          <a:blip r:embed="rId2"/>
          <a:stretch>
            <a:fillRect/>
          </a:stretch>
        </p:blipFill>
        <p:spPr>
          <a:xfrm>
            <a:off x="1487487" y="1319212"/>
            <a:ext cx="8585200" cy="3637979"/>
          </a:xfrm>
          <a:prstGeom prst="rect">
            <a:avLst/>
          </a:prstGeom>
        </p:spPr>
      </p:pic>
      <p:sp>
        <p:nvSpPr>
          <p:cNvPr id="8" name="TextBox 7"/>
          <p:cNvSpPr txBox="1"/>
          <p:nvPr/>
        </p:nvSpPr>
        <p:spPr>
          <a:xfrm>
            <a:off x="3328987" y="5157788"/>
            <a:ext cx="1204369" cy="369332"/>
          </a:xfrm>
          <a:prstGeom prst="rect">
            <a:avLst/>
          </a:prstGeom>
          <a:noFill/>
        </p:spPr>
        <p:txBody>
          <a:bodyPr wrap="none" rtlCol="0">
            <a:spAutoFit/>
          </a:bodyPr>
          <a:lstStyle/>
          <a:p>
            <a:r>
              <a:rPr lang="en-US" dirty="0"/>
              <a:t>Over a Day</a:t>
            </a:r>
          </a:p>
        </p:txBody>
      </p:sp>
      <p:sp>
        <p:nvSpPr>
          <p:cNvPr id="9" name="TextBox 8"/>
          <p:cNvSpPr txBox="1"/>
          <p:nvPr/>
        </p:nvSpPr>
        <p:spPr>
          <a:xfrm>
            <a:off x="7429500" y="5186363"/>
            <a:ext cx="1586525" cy="369332"/>
          </a:xfrm>
          <a:prstGeom prst="rect">
            <a:avLst/>
          </a:prstGeom>
          <a:noFill/>
        </p:spPr>
        <p:txBody>
          <a:bodyPr wrap="none" rtlCol="0">
            <a:spAutoFit/>
          </a:bodyPr>
          <a:lstStyle/>
          <a:p>
            <a:r>
              <a:rPr lang="en-US" dirty="0"/>
              <a:t>Over the Week</a:t>
            </a:r>
          </a:p>
        </p:txBody>
      </p:sp>
      <p:sp>
        <p:nvSpPr>
          <p:cNvPr id="10" name="Rectangle 9"/>
          <p:cNvSpPr/>
          <p:nvPr/>
        </p:nvSpPr>
        <p:spPr>
          <a:xfrm>
            <a:off x="5780087" y="1319212"/>
            <a:ext cx="4606926" cy="441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343026" y="5756292"/>
            <a:ext cx="9840912" cy="923330"/>
          </a:xfrm>
          <a:prstGeom prst="rect">
            <a:avLst/>
          </a:prstGeom>
          <a:noFill/>
        </p:spPr>
        <p:txBody>
          <a:bodyPr wrap="square" rtlCol="0">
            <a:spAutoFit/>
          </a:bodyPr>
          <a:lstStyle/>
          <a:p>
            <a:r>
              <a:rPr lang="en-US" dirty="0" err="1"/>
              <a:t>Edholm</a:t>
            </a:r>
            <a:r>
              <a:rPr lang="en-US" dirty="0"/>
              <a:t> OG. Energy balance in man studies carried out by the Division of Human Physiology, National Institute for Medical Research. </a:t>
            </a:r>
            <a:r>
              <a:rPr lang="en-US" b="1" dirty="0"/>
              <a:t>J Hum </a:t>
            </a:r>
            <a:r>
              <a:rPr lang="en-US" b="1" dirty="0" err="1"/>
              <a:t>Nutr</a:t>
            </a:r>
            <a:r>
              <a:rPr lang="en-US" b="1" dirty="0"/>
              <a:t>. </a:t>
            </a:r>
            <a:r>
              <a:rPr lang="en-US" dirty="0"/>
              <a:t>1977; 31: 413–31. </a:t>
            </a:r>
          </a:p>
          <a:p>
            <a:endParaRPr lang="en-US" dirty="0"/>
          </a:p>
        </p:txBody>
      </p:sp>
    </p:spTree>
    <p:extLst>
      <p:ext uri="{BB962C8B-B14F-4D97-AF65-F5344CB8AC3E}">
        <p14:creationId xmlns:p14="http://schemas.microsoft.com/office/powerpoint/2010/main" val="15194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Balance and Obesity</a:t>
            </a:r>
          </a:p>
        </p:txBody>
      </p:sp>
      <p:pic>
        <p:nvPicPr>
          <p:cNvPr id="3" name="Picture 2" descr="Energy Bal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648" y="3354375"/>
            <a:ext cx="4803648" cy="1944624"/>
          </a:xfrm>
          <a:prstGeom prst="rect">
            <a:avLst/>
          </a:prstGeom>
        </p:spPr>
      </p:pic>
      <p:pic>
        <p:nvPicPr>
          <p:cNvPr id="4" name="Picture 3" descr="Energy Balance - 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101" y="2301970"/>
            <a:ext cx="4541520" cy="3108960"/>
          </a:xfrm>
          <a:prstGeom prst="rect">
            <a:avLst/>
          </a:prstGeom>
        </p:spPr>
      </p:pic>
      <p:pic>
        <p:nvPicPr>
          <p:cNvPr id="5" name="Picture 4" descr="Energy Balance - Lo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869" y="2296869"/>
            <a:ext cx="4492752" cy="3108960"/>
          </a:xfrm>
          <a:prstGeom prst="rect">
            <a:avLst/>
          </a:prstGeom>
        </p:spPr>
      </p:pic>
      <p:sp>
        <p:nvSpPr>
          <p:cNvPr id="6" name="TextBox 5"/>
          <p:cNvSpPr txBox="1"/>
          <p:nvPr/>
        </p:nvSpPr>
        <p:spPr>
          <a:xfrm>
            <a:off x="3831649" y="5962952"/>
            <a:ext cx="4030257" cy="369332"/>
          </a:xfrm>
          <a:prstGeom prst="rect">
            <a:avLst/>
          </a:prstGeom>
          <a:noFill/>
        </p:spPr>
        <p:txBody>
          <a:bodyPr wrap="square" rtlCol="0">
            <a:spAutoFit/>
          </a:bodyPr>
          <a:lstStyle/>
          <a:p>
            <a:r>
              <a:rPr lang="en-US" dirty="0"/>
              <a:t>Positive Energy Balance – Weight Gain</a:t>
            </a:r>
          </a:p>
        </p:txBody>
      </p:sp>
      <p:sp>
        <p:nvSpPr>
          <p:cNvPr id="7" name="TextBox 6"/>
          <p:cNvSpPr txBox="1"/>
          <p:nvPr/>
        </p:nvSpPr>
        <p:spPr>
          <a:xfrm>
            <a:off x="3831649" y="5962952"/>
            <a:ext cx="4030257" cy="369332"/>
          </a:xfrm>
          <a:prstGeom prst="rect">
            <a:avLst/>
          </a:prstGeom>
          <a:noFill/>
        </p:spPr>
        <p:txBody>
          <a:bodyPr wrap="square" rtlCol="0">
            <a:spAutoFit/>
          </a:bodyPr>
          <a:lstStyle/>
          <a:p>
            <a:r>
              <a:rPr lang="en-US" dirty="0"/>
              <a:t>Negative Energy Balance – Weight Loss</a:t>
            </a:r>
          </a:p>
        </p:txBody>
      </p:sp>
    </p:spTree>
    <p:extLst>
      <p:ext uri="{BB962C8B-B14F-4D97-AF65-F5344CB8AC3E}">
        <p14:creationId xmlns:p14="http://schemas.microsoft.com/office/powerpoint/2010/main" val="34541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3"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1" nodeType="click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C2006-0B55-F943-8B64-4770987DF5B2}"/>
              </a:ext>
            </a:extLst>
          </p:cNvPr>
          <p:cNvSpPr>
            <a:spLocks noGrp="1"/>
          </p:cNvSpPr>
          <p:nvPr>
            <p:ph type="title"/>
          </p:nvPr>
        </p:nvSpPr>
        <p:spPr/>
        <p:txBody>
          <a:bodyPr/>
          <a:lstStyle/>
          <a:p>
            <a:r>
              <a:rPr lang="en-US" dirty="0"/>
              <a:t>Back to the Biggest Loser Cohort </a:t>
            </a:r>
          </a:p>
        </p:txBody>
      </p:sp>
      <p:pic>
        <p:nvPicPr>
          <p:cNvPr id="6" name="Picture 5">
            <a:extLst>
              <a:ext uri="{FF2B5EF4-FFF2-40B4-BE49-F238E27FC236}">
                <a16:creationId xmlns:a16="http://schemas.microsoft.com/office/drawing/2014/main" id="{4A2D5144-8340-1044-AF23-11760D21F2BA}"/>
              </a:ext>
            </a:extLst>
          </p:cNvPr>
          <p:cNvPicPr>
            <a:picLocks noChangeAspect="1"/>
          </p:cNvPicPr>
          <p:nvPr/>
        </p:nvPicPr>
        <p:blipFill>
          <a:blip r:embed="rId2"/>
          <a:stretch>
            <a:fillRect/>
          </a:stretch>
        </p:blipFill>
        <p:spPr>
          <a:xfrm>
            <a:off x="476738" y="1690689"/>
            <a:ext cx="5128311" cy="3918804"/>
          </a:xfrm>
          <a:prstGeom prst="rect">
            <a:avLst/>
          </a:prstGeom>
        </p:spPr>
      </p:pic>
      <p:sp>
        <p:nvSpPr>
          <p:cNvPr id="7" name="TextBox 6">
            <a:extLst>
              <a:ext uri="{FF2B5EF4-FFF2-40B4-BE49-F238E27FC236}">
                <a16:creationId xmlns:a16="http://schemas.microsoft.com/office/drawing/2014/main" id="{4DA9A4F5-F207-3B4F-975C-6E7905725143}"/>
              </a:ext>
            </a:extLst>
          </p:cNvPr>
          <p:cNvSpPr txBox="1"/>
          <p:nvPr/>
        </p:nvSpPr>
        <p:spPr>
          <a:xfrm>
            <a:off x="615462" y="5609493"/>
            <a:ext cx="10738338" cy="923330"/>
          </a:xfrm>
          <a:prstGeom prst="rect">
            <a:avLst/>
          </a:prstGeom>
          <a:noFill/>
        </p:spPr>
        <p:txBody>
          <a:bodyPr wrap="square" rtlCol="0">
            <a:spAutoFit/>
          </a:bodyPr>
          <a:lstStyle/>
          <a:p>
            <a:r>
              <a:rPr lang="en-US" dirty="0"/>
              <a:t>Kerns, J. C. </a:t>
            </a:r>
            <a:r>
              <a:rPr lang="en-US" i="1" dirty="0"/>
              <a:t>et al.</a:t>
            </a:r>
            <a:r>
              <a:rPr lang="en-US" dirty="0"/>
              <a:t> Increased Physical Activity Associated with Less Weight Regain Six Years After “The Biggest Loser” Competition. </a:t>
            </a:r>
            <a:r>
              <a:rPr lang="en-US" i="1" dirty="0"/>
              <a:t>Obesity</a:t>
            </a:r>
            <a:r>
              <a:rPr lang="en-US" dirty="0"/>
              <a:t> </a:t>
            </a:r>
            <a:r>
              <a:rPr lang="en-US" b="1" dirty="0"/>
              <a:t>25,</a:t>
            </a:r>
            <a:r>
              <a:rPr lang="en-US" dirty="0"/>
              <a:t> 1838–1843 (2017).</a:t>
            </a:r>
          </a:p>
          <a:p>
            <a:endParaRPr lang="en-US" dirty="0"/>
          </a:p>
        </p:txBody>
      </p:sp>
      <p:pic>
        <p:nvPicPr>
          <p:cNvPr id="8" name="Picture 7">
            <a:extLst>
              <a:ext uri="{FF2B5EF4-FFF2-40B4-BE49-F238E27FC236}">
                <a16:creationId xmlns:a16="http://schemas.microsoft.com/office/drawing/2014/main" id="{B36FC3D5-92FB-0741-A905-3D3BF3BB7403}"/>
              </a:ext>
            </a:extLst>
          </p:cNvPr>
          <p:cNvPicPr>
            <a:picLocks noChangeAspect="1"/>
          </p:cNvPicPr>
          <p:nvPr/>
        </p:nvPicPr>
        <p:blipFill>
          <a:blip r:embed="rId3"/>
          <a:stretch>
            <a:fillRect/>
          </a:stretch>
        </p:blipFill>
        <p:spPr>
          <a:xfrm>
            <a:off x="5966511" y="1690688"/>
            <a:ext cx="5262953" cy="3555417"/>
          </a:xfrm>
          <a:prstGeom prst="rect">
            <a:avLst/>
          </a:prstGeom>
        </p:spPr>
      </p:pic>
    </p:spTree>
    <p:extLst>
      <p:ext uri="{BB962C8B-B14F-4D97-AF65-F5344CB8AC3E}">
        <p14:creationId xmlns:p14="http://schemas.microsoft.com/office/powerpoint/2010/main" val="3335129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5B2F-1E19-524D-B6D3-579E766EC58F}"/>
              </a:ext>
            </a:extLst>
          </p:cNvPr>
          <p:cNvSpPr>
            <a:spLocks noGrp="1"/>
          </p:cNvSpPr>
          <p:nvPr>
            <p:ph type="title"/>
          </p:nvPr>
        </p:nvSpPr>
        <p:spPr/>
        <p:txBody>
          <a:bodyPr/>
          <a:lstStyle/>
          <a:p>
            <a:r>
              <a:rPr lang="en-US" dirty="0"/>
              <a:t>Why are activity levels the most predictive of sustained weight loss post diet?</a:t>
            </a:r>
          </a:p>
        </p:txBody>
      </p:sp>
      <p:sp>
        <p:nvSpPr>
          <p:cNvPr id="4" name="Text Placeholder 3">
            <a:extLst>
              <a:ext uri="{FF2B5EF4-FFF2-40B4-BE49-F238E27FC236}">
                <a16:creationId xmlns:a16="http://schemas.microsoft.com/office/drawing/2014/main" id="{75E55017-4A87-1E4D-8E0D-B0EFD059C7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6107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fontScale="92500" lnSpcReduction="20000"/>
          </a:bodyPr>
          <a:lstStyle/>
          <a:p>
            <a:r>
              <a:rPr lang="en-US" dirty="0"/>
              <a:t>Understand what a rate limiting enzyme is, what a committed enzyme step is and what a reversible reaction is.</a:t>
            </a:r>
          </a:p>
          <a:p>
            <a:r>
              <a:rPr lang="en-US" dirty="0"/>
              <a:t>Explain the differences in speed and persistence of allosteric, post-translational and transcriptional regulation of metabolism.</a:t>
            </a:r>
          </a:p>
          <a:p>
            <a:r>
              <a:rPr lang="en-US" dirty="0"/>
              <a:t>Describe the role of cellular transport in macromolecular regulation.  Understand the differences between active and passive transport.</a:t>
            </a:r>
          </a:p>
          <a:p>
            <a:r>
              <a:rPr lang="en-US" dirty="0"/>
              <a:t>Describe how hormones alter macronutrient metabolism after a meal.</a:t>
            </a:r>
          </a:p>
          <a:p>
            <a:r>
              <a:rPr lang="en-US" dirty="0"/>
              <a:t>Explain the roles of hormones that maintain glucose levels in the fasting state.</a:t>
            </a:r>
          </a:p>
          <a:p>
            <a:r>
              <a:rPr lang="en-US" dirty="0"/>
              <a:t>Understand how metabolic rates are changed in response to diets and overfeeding.</a:t>
            </a:r>
          </a:p>
        </p:txBody>
      </p:sp>
    </p:spTree>
    <p:extLst>
      <p:ext uri="{BB962C8B-B14F-4D97-AF65-F5344CB8AC3E}">
        <p14:creationId xmlns:p14="http://schemas.microsoft.com/office/powerpoint/2010/main" val="1460335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7A11-06CD-A24F-B33D-CBBE6519B5B4}"/>
              </a:ext>
            </a:extLst>
          </p:cNvPr>
          <p:cNvSpPr>
            <a:spLocks noGrp="1"/>
          </p:cNvSpPr>
          <p:nvPr>
            <p:ph type="title"/>
          </p:nvPr>
        </p:nvSpPr>
        <p:spPr/>
        <p:txBody>
          <a:bodyPr/>
          <a:lstStyle/>
          <a:p>
            <a:r>
              <a:rPr lang="en-US" dirty="0"/>
              <a:t>Concept Map</a:t>
            </a:r>
          </a:p>
        </p:txBody>
      </p:sp>
      <p:sp>
        <p:nvSpPr>
          <p:cNvPr id="3" name="Content Placeholder 2">
            <a:extLst>
              <a:ext uri="{FF2B5EF4-FFF2-40B4-BE49-F238E27FC236}">
                <a16:creationId xmlns:a16="http://schemas.microsoft.com/office/drawing/2014/main" id="{710BB580-BA0B-4B4B-B464-0E2326A5F9AD}"/>
              </a:ext>
            </a:extLst>
          </p:cNvPr>
          <p:cNvSpPr>
            <a:spLocks noGrp="1"/>
          </p:cNvSpPr>
          <p:nvPr>
            <p:ph sz="half" idx="1"/>
          </p:nvPr>
        </p:nvSpPr>
        <p:spPr/>
        <p:txBody>
          <a:bodyPr>
            <a:normAutofit/>
          </a:bodyPr>
          <a:lstStyle/>
          <a:p>
            <a:r>
              <a:rPr lang="en-US" dirty="0"/>
              <a:t>Energy Intake</a:t>
            </a:r>
          </a:p>
          <a:p>
            <a:r>
              <a:rPr lang="en-US" dirty="0"/>
              <a:t>Energy Expenditure</a:t>
            </a:r>
          </a:p>
          <a:p>
            <a:r>
              <a:rPr lang="en-US" dirty="0"/>
              <a:t>Energy Ingested</a:t>
            </a:r>
          </a:p>
          <a:p>
            <a:r>
              <a:rPr lang="en-US" dirty="0"/>
              <a:t>Energy Excretion</a:t>
            </a:r>
          </a:p>
          <a:p>
            <a:r>
              <a:rPr lang="en-US" dirty="0"/>
              <a:t>Atwater Factor</a:t>
            </a:r>
          </a:p>
          <a:p>
            <a:r>
              <a:rPr lang="en-US" dirty="0"/>
              <a:t>Basal Metabolic Rate</a:t>
            </a:r>
          </a:p>
          <a:p>
            <a:r>
              <a:rPr lang="en-US" dirty="0"/>
              <a:t>Thermic Effect of Food</a:t>
            </a:r>
          </a:p>
          <a:p>
            <a:r>
              <a:rPr lang="en-US" dirty="0"/>
              <a:t>Exercise Activity Thermogenesis</a:t>
            </a:r>
          </a:p>
        </p:txBody>
      </p:sp>
      <p:sp>
        <p:nvSpPr>
          <p:cNvPr id="4" name="Content Placeholder 3">
            <a:extLst>
              <a:ext uri="{FF2B5EF4-FFF2-40B4-BE49-F238E27FC236}">
                <a16:creationId xmlns:a16="http://schemas.microsoft.com/office/drawing/2014/main" id="{9F1E662A-EA3D-B246-8A81-8474A2540A41}"/>
              </a:ext>
            </a:extLst>
          </p:cNvPr>
          <p:cNvSpPr>
            <a:spLocks noGrp="1"/>
          </p:cNvSpPr>
          <p:nvPr>
            <p:ph sz="half" idx="2"/>
          </p:nvPr>
        </p:nvSpPr>
        <p:spPr/>
        <p:txBody>
          <a:bodyPr>
            <a:normAutofit/>
          </a:bodyPr>
          <a:lstStyle/>
          <a:p>
            <a:r>
              <a:rPr lang="en-US" dirty="0"/>
              <a:t>Energy Balance</a:t>
            </a:r>
          </a:p>
          <a:p>
            <a:r>
              <a:rPr lang="en-US" dirty="0"/>
              <a:t>Weight Gain</a:t>
            </a:r>
          </a:p>
          <a:p>
            <a:r>
              <a:rPr lang="en-US" dirty="0"/>
              <a:t>Weight Loss</a:t>
            </a:r>
          </a:p>
          <a:p>
            <a:r>
              <a:rPr lang="en-US" dirty="0"/>
              <a:t>FFQ</a:t>
            </a:r>
          </a:p>
          <a:p>
            <a:r>
              <a:rPr lang="en-US" dirty="0"/>
              <a:t>Diet Recalls</a:t>
            </a:r>
          </a:p>
          <a:p>
            <a:r>
              <a:rPr lang="en-US" dirty="0"/>
              <a:t>Fecal Energy Content</a:t>
            </a:r>
          </a:p>
          <a:p>
            <a:r>
              <a:rPr lang="en-US" dirty="0"/>
              <a:t>Gut Nutrient Sensing</a:t>
            </a:r>
          </a:p>
          <a:p>
            <a:r>
              <a:rPr lang="en-US" dirty="0"/>
              <a:t>Calories in Food</a:t>
            </a:r>
          </a:p>
          <a:p>
            <a:endParaRPr lang="en-US" dirty="0"/>
          </a:p>
        </p:txBody>
      </p:sp>
    </p:spTree>
    <p:extLst>
      <p:ext uri="{BB962C8B-B14F-4D97-AF65-F5344CB8AC3E}">
        <p14:creationId xmlns:p14="http://schemas.microsoft.com/office/powerpoint/2010/main" val="381628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Energy Intake</a:t>
            </a:r>
          </a:p>
        </p:txBody>
      </p:sp>
      <p:sp>
        <p:nvSpPr>
          <p:cNvPr id="3" name="Content Placeholder 2"/>
          <p:cNvSpPr>
            <a:spLocks noGrp="1"/>
          </p:cNvSpPr>
          <p:nvPr>
            <p:ph idx="1"/>
          </p:nvPr>
        </p:nvSpPr>
        <p:spPr/>
        <p:txBody>
          <a:bodyPr/>
          <a:lstStyle/>
          <a:p>
            <a:r>
              <a:rPr lang="en-US" dirty="0"/>
              <a:t>Several methods of assessing energy intake</a:t>
            </a:r>
          </a:p>
          <a:p>
            <a:pPr lvl="1"/>
            <a:r>
              <a:rPr lang="en-US" dirty="0"/>
              <a:t>Observational</a:t>
            </a:r>
          </a:p>
          <a:p>
            <a:pPr lvl="1"/>
            <a:r>
              <a:rPr lang="en-US" dirty="0"/>
              <a:t>Diet Recall Surveys</a:t>
            </a:r>
          </a:p>
          <a:p>
            <a:pPr lvl="1"/>
            <a:r>
              <a:rPr lang="en-US" dirty="0"/>
              <a:t>Food Frequency Questionnaires</a:t>
            </a:r>
          </a:p>
          <a:p>
            <a:r>
              <a:rPr lang="en-US" dirty="0"/>
              <a:t>More about diet recalls in an optional assignment</a:t>
            </a:r>
          </a:p>
        </p:txBody>
      </p:sp>
      <p:pic>
        <p:nvPicPr>
          <p:cNvPr id="5" name="Picture 4"/>
          <p:cNvPicPr>
            <a:picLocks noChangeAspect="1"/>
          </p:cNvPicPr>
          <p:nvPr/>
        </p:nvPicPr>
        <p:blipFill>
          <a:blip r:embed="rId2"/>
          <a:stretch>
            <a:fillRect/>
          </a:stretch>
        </p:blipFill>
        <p:spPr>
          <a:xfrm>
            <a:off x="1918880" y="4467004"/>
            <a:ext cx="7823637" cy="927635"/>
          </a:xfrm>
          <a:prstGeom prst="rect">
            <a:avLst/>
          </a:prstGeom>
        </p:spPr>
      </p:pic>
    </p:spTree>
    <p:extLst>
      <p:ext uri="{BB962C8B-B14F-4D97-AF65-F5344CB8AC3E}">
        <p14:creationId xmlns:p14="http://schemas.microsoft.com/office/powerpoint/2010/main" val="53626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terms of energy, is a gram of fat equivalent to a gram of protein?</a:t>
            </a:r>
          </a:p>
        </p:txBody>
      </p:sp>
      <p:sp>
        <p:nvSpPr>
          <p:cNvPr id="3" name="Content Placeholder 2"/>
          <p:cNvSpPr>
            <a:spLocks noGrp="1"/>
          </p:cNvSpPr>
          <p:nvPr>
            <p:ph idx="1"/>
          </p:nvPr>
        </p:nvSpPr>
        <p:spPr/>
        <p:txBody>
          <a:bodyPr/>
          <a:lstStyle/>
          <a:p>
            <a:pPr marL="514350" indent="-514350">
              <a:buFont typeface="+mj-lt"/>
              <a:buAutoNum type="alphaUcPeriod"/>
            </a:pPr>
            <a:r>
              <a:rPr lang="en-US" dirty="0"/>
              <a:t>Yes</a:t>
            </a:r>
          </a:p>
          <a:p>
            <a:pPr marL="514350" indent="-514350">
              <a:buFont typeface="+mj-lt"/>
              <a:buAutoNum type="alphaUcPeriod"/>
            </a:pPr>
            <a:r>
              <a:rPr lang="en-US" dirty="0"/>
              <a:t>No</a:t>
            </a:r>
          </a:p>
          <a:p>
            <a:pPr marL="514350" indent="-514350">
              <a:buFont typeface="+mj-lt"/>
              <a:buAutoNum type="alphaUcPeriod"/>
            </a:pPr>
            <a:r>
              <a:rPr lang="en-US" dirty="0"/>
              <a:t>It depends</a:t>
            </a:r>
          </a:p>
        </p:txBody>
      </p:sp>
      <p:pic>
        <p:nvPicPr>
          <p:cNvPr id="4" name="Picture 3"/>
          <p:cNvPicPr>
            <a:picLocks noChangeAspect="1"/>
          </p:cNvPicPr>
          <p:nvPr/>
        </p:nvPicPr>
        <p:blipFill>
          <a:blip r:embed="rId2"/>
          <a:stretch>
            <a:fillRect/>
          </a:stretch>
        </p:blipFill>
        <p:spPr>
          <a:xfrm>
            <a:off x="5249495" y="2250831"/>
            <a:ext cx="5568663" cy="2683913"/>
          </a:xfrm>
          <a:prstGeom prst="rect">
            <a:avLst/>
          </a:prstGeom>
        </p:spPr>
      </p:pic>
    </p:spTree>
    <p:extLst>
      <p:ext uri="{BB962C8B-B14F-4D97-AF65-F5344CB8AC3E}">
        <p14:creationId xmlns:p14="http://schemas.microsoft.com/office/powerpoint/2010/main" val="28790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terms of energy, is a calorie of fat equivalent to a calorie of protein?</a:t>
            </a:r>
          </a:p>
        </p:txBody>
      </p:sp>
      <p:sp>
        <p:nvSpPr>
          <p:cNvPr id="3" name="Content Placeholder 2"/>
          <p:cNvSpPr>
            <a:spLocks noGrp="1"/>
          </p:cNvSpPr>
          <p:nvPr>
            <p:ph idx="1"/>
          </p:nvPr>
        </p:nvSpPr>
        <p:spPr/>
        <p:txBody>
          <a:bodyPr/>
          <a:lstStyle/>
          <a:p>
            <a:pPr marL="514350" indent="-514350">
              <a:buFont typeface="+mj-lt"/>
              <a:buAutoNum type="alphaUcPeriod"/>
            </a:pPr>
            <a:r>
              <a:rPr lang="en-US" dirty="0"/>
              <a:t>Yes</a:t>
            </a:r>
          </a:p>
          <a:p>
            <a:pPr marL="514350" indent="-514350">
              <a:buFont typeface="+mj-lt"/>
              <a:buAutoNum type="alphaUcPeriod"/>
            </a:pPr>
            <a:r>
              <a:rPr lang="en-US" dirty="0"/>
              <a:t>No</a:t>
            </a:r>
          </a:p>
          <a:p>
            <a:pPr marL="514350" indent="-514350">
              <a:buFont typeface="+mj-lt"/>
              <a:buAutoNum type="alphaUcPeriod"/>
            </a:pPr>
            <a:r>
              <a:rPr lang="en-US" dirty="0"/>
              <a:t>It depends</a:t>
            </a:r>
          </a:p>
        </p:txBody>
      </p:sp>
    </p:spTree>
    <p:extLst>
      <p:ext uri="{BB962C8B-B14F-4D97-AF65-F5344CB8AC3E}">
        <p14:creationId xmlns:p14="http://schemas.microsoft.com/office/powerpoint/2010/main" val="2019813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start and stop eating?</a:t>
            </a:r>
          </a:p>
        </p:txBody>
      </p:sp>
      <p:sp>
        <p:nvSpPr>
          <p:cNvPr id="4" name="Text Placeholder 3"/>
          <p:cNvSpPr>
            <a:spLocks noGrp="1"/>
          </p:cNvSpPr>
          <p:nvPr>
            <p:ph type="body" idx="1"/>
          </p:nvPr>
        </p:nvSpPr>
        <p:spPr/>
        <p:txBody>
          <a:bodyPr/>
          <a:lstStyle/>
          <a:p>
            <a:r>
              <a:rPr lang="en-US" dirty="0"/>
              <a:t>Why do we eat</a:t>
            </a:r>
          </a:p>
        </p:txBody>
      </p:sp>
      <p:sp>
        <p:nvSpPr>
          <p:cNvPr id="3" name="Content Placeholder 2"/>
          <p:cNvSpPr>
            <a:spLocks noGrp="1"/>
          </p:cNvSpPr>
          <p:nvPr>
            <p:ph sz="half" idx="2"/>
          </p:nvPr>
        </p:nvSpPr>
        <p:spPr/>
        <p:txBody>
          <a:bodyPr/>
          <a:lstStyle/>
          <a:p>
            <a:r>
              <a:rPr lang="en-US" dirty="0"/>
              <a:t>Drive for food</a:t>
            </a:r>
          </a:p>
          <a:p>
            <a:r>
              <a:rPr lang="en-US" dirty="0"/>
              <a:t>Low blood glucose</a:t>
            </a:r>
          </a:p>
          <a:p>
            <a:r>
              <a:rPr lang="en-US" dirty="0"/>
              <a:t>Stress</a:t>
            </a:r>
          </a:p>
        </p:txBody>
      </p:sp>
      <p:sp>
        <p:nvSpPr>
          <p:cNvPr id="5" name="Text Placeholder 4"/>
          <p:cNvSpPr>
            <a:spLocks noGrp="1"/>
          </p:cNvSpPr>
          <p:nvPr>
            <p:ph type="body" sz="quarter" idx="3"/>
          </p:nvPr>
        </p:nvSpPr>
        <p:spPr/>
        <p:txBody>
          <a:bodyPr/>
          <a:lstStyle/>
          <a:p>
            <a:r>
              <a:rPr lang="en-US" dirty="0"/>
              <a:t>Why do we stop eating</a:t>
            </a:r>
          </a:p>
        </p:txBody>
      </p:sp>
      <p:sp>
        <p:nvSpPr>
          <p:cNvPr id="6" name="Content Placeholder 5"/>
          <p:cNvSpPr>
            <a:spLocks noGrp="1"/>
          </p:cNvSpPr>
          <p:nvPr>
            <p:ph sz="quarter" idx="4"/>
          </p:nvPr>
        </p:nvSpPr>
        <p:spPr/>
        <p:txBody>
          <a:bodyPr/>
          <a:lstStyle/>
          <a:p>
            <a:r>
              <a:rPr lang="en-US" dirty="0"/>
              <a:t>Stomach is full</a:t>
            </a:r>
          </a:p>
          <a:p>
            <a:pPr lvl="1"/>
            <a:r>
              <a:rPr lang="en-US" dirty="0"/>
              <a:t>Rise in gut-derived hormones</a:t>
            </a:r>
          </a:p>
          <a:p>
            <a:r>
              <a:rPr lang="en-US" dirty="0"/>
              <a:t>Rise in insulin and glucose</a:t>
            </a:r>
          </a:p>
          <a:p>
            <a:r>
              <a:rPr lang="en-US" dirty="0"/>
              <a:t>~20 minute lag between eating and feeling full</a:t>
            </a:r>
          </a:p>
          <a:p>
            <a:endParaRPr lang="en-US" dirty="0"/>
          </a:p>
        </p:txBody>
      </p:sp>
    </p:spTree>
    <p:extLst>
      <p:ext uri="{BB962C8B-B14F-4D97-AF65-F5344CB8AC3E}">
        <p14:creationId xmlns:p14="http://schemas.microsoft.com/office/powerpoint/2010/main" val="16293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linds(horizontal)">
                                      <p:cBhvr>
                                        <p:cTn id="10" dur="500"/>
                                        <p:tgtEl>
                                          <p:spTgt spid="6">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blinds(horizontal)">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linds(horizontal)">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blinds(horizontal)">
                                      <p:cBhvr>
                                        <p:cTn id="2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1218</TotalTime>
  <Words>1531</Words>
  <Application>Microsoft Macintosh PowerPoint</Application>
  <PresentationFormat>Widescreen</PresentationFormat>
  <Paragraphs>236</Paragraphs>
  <Slides>42</Slides>
  <Notes>10</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Graded Quiz Question #1</vt:lpstr>
      <vt:lpstr>Graded Quiz Question #2</vt:lpstr>
      <vt:lpstr>Graded Quiz Question #3</vt:lpstr>
      <vt:lpstr>Energy Balance and Obesity</vt:lpstr>
      <vt:lpstr>Concept Map</vt:lpstr>
      <vt:lpstr>Assessing Energy Intake</vt:lpstr>
      <vt:lpstr>In terms of energy, is a gram of fat equivalent to a gram of protein?</vt:lpstr>
      <vt:lpstr>In terms of energy, is a calorie of fat equivalent to a calorie of protein?</vt:lpstr>
      <vt:lpstr>Why do we start and stop eating?</vt:lpstr>
      <vt:lpstr>The Central Role of The Hypothalamus</vt:lpstr>
      <vt:lpstr>The POMC/AgRP Circuit</vt:lpstr>
      <vt:lpstr>Stress!!!</vt:lpstr>
      <vt:lpstr>Timed feeding cues</vt:lpstr>
      <vt:lpstr>Why do we stop eating?</vt:lpstr>
      <vt:lpstr>Hormonal Control of Appetite</vt:lpstr>
      <vt:lpstr>Metabolic Signals</vt:lpstr>
      <vt:lpstr>Vagal Nerve Signaling</vt:lpstr>
      <vt:lpstr>Gut Derived Appetite Hormones</vt:lpstr>
      <vt:lpstr>Summary of gut signals</vt:lpstr>
      <vt:lpstr>Endocrine Regulation of GI Function</vt:lpstr>
      <vt:lpstr>Summary of Enteroendocrine Hormones</vt:lpstr>
      <vt:lpstr>Energy Expenditure</vt:lpstr>
      <vt:lpstr>Parts of the Metabolic Rate</vt:lpstr>
      <vt:lpstr>Energy Expenditure and Metabolism</vt:lpstr>
      <vt:lpstr>How do we measure metabolic rates</vt:lpstr>
      <vt:lpstr>Major Determinants of Energy Expenditure</vt:lpstr>
      <vt:lpstr>Deriving 3500 Calorie “Rule”</vt:lpstr>
      <vt:lpstr>This does not work, why?</vt:lpstr>
      <vt:lpstr>Over/underfeeding and metabolic rates</vt:lpstr>
      <vt:lpstr>The Biggest Loser Follow-Up Study</vt:lpstr>
      <vt:lpstr>A dynamic model of weight loss</vt:lpstr>
      <vt:lpstr>Public Policy and Caloric Elasticity</vt:lpstr>
      <vt:lpstr>How is appetite modified by weight loss?</vt:lpstr>
      <vt:lpstr>How does weight loss affect appetite hormones</vt:lpstr>
      <vt:lpstr>What would this do to hunger</vt:lpstr>
      <vt:lpstr>How does weight loss affect hunger?</vt:lpstr>
      <vt:lpstr>Physiological Adaptations Drive Us to Eat More, Implications for Weight Discrimmination </vt:lpstr>
      <vt:lpstr>What is the relationship between intake and expenditure?</vt:lpstr>
      <vt:lpstr>Relationship between activity and intake</vt:lpstr>
      <vt:lpstr>Back to the Biggest Loser Cohort </vt:lpstr>
      <vt:lpstr>Why are activity levels the most predictive of sustained weight loss post diet?</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Metabolic Control Systems</dc:title>
  <dc:creator>Dave Bridges</dc:creator>
  <cp:lastModifiedBy>Dave Bridges</cp:lastModifiedBy>
  <cp:revision>82</cp:revision>
  <cp:lastPrinted>2016-09-13T18:00:56Z</cp:lastPrinted>
  <dcterms:created xsi:type="dcterms:W3CDTF">2016-09-05T11:19:01Z</dcterms:created>
  <dcterms:modified xsi:type="dcterms:W3CDTF">2018-09-07T02:00:04Z</dcterms:modified>
</cp:coreProperties>
</file>